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92" r:id="rId4"/>
    <p:sldId id="294" r:id="rId5"/>
    <p:sldId id="293" r:id="rId6"/>
    <p:sldId id="295" r:id="rId7"/>
    <p:sldId id="296" r:id="rId8"/>
    <p:sldId id="290" r:id="rId9"/>
    <p:sldId id="291" r:id="rId10"/>
    <p:sldId id="258" r:id="rId11"/>
    <p:sldId id="272" r:id="rId12"/>
    <p:sldId id="259" r:id="rId13"/>
    <p:sldId id="260" r:id="rId14"/>
    <p:sldId id="261" r:id="rId15"/>
    <p:sldId id="262" r:id="rId16"/>
    <p:sldId id="263" r:id="rId17"/>
    <p:sldId id="264" r:id="rId18"/>
    <p:sldId id="265" r:id="rId19"/>
    <p:sldId id="266" r:id="rId20"/>
    <p:sldId id="267" r:id="rId21"/>
    <p:sldId id="269" r:id="rId22"/>
    <p:sldId id="268" r:id="rId23"/>
    <p:sldId id="270" r:id="rId24"/>
    <p:sldId id="273" r:id="rId25"/>
    <p:sldId id="274" r:id="rId26"/>
    <p:sldId id="275" r:id="rId27"/>
    <p:sldId id="276" r:id="rId28"/>
    <p:sldId id="281" r:id="rId29"/>
    <p:sldId id="277" r:id="rId30"/>
    <p:sldId id="278" r:id="rId31"/>
    <p:sldId id="279" r:id="rId32"/>
    <p:sldId id="280" r:id="rId33"/>
    <p:sldId id="282" r:id="rId34"/>
    <p:sldId id="283" r:id="rId35"/>
    <p:sldId id="284" r:id="rId36"/>
    <p:sldId id="285" r:id="rId37"/>
    <p:sldId id="286" r:id="rId38"/>
    <p:sldId id="287" r:id="rId39"/>
    <p:sldId id="288" r:id="rId40"/>
    <p:sldId id="297" r:id="rId41"/>
    <p:sldId id="298" r:id="rId4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4" y="-1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7B7468D-AF13-43E9-ABEF-1156A5D00FE2}" type="datetimeFigureOut">
              <a:rPr lang="ru-RU" smtClean="0"/>
              <a:pPr/>
              <a:t>06.01.2016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207D03D-E86D-4BC5-B038-C020970A858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7B7468D-AF13-43E9-ABEF-1156A5D00FE2}" type="datetimeFigureOut">
              <a:rPr lang="ru-RU" smtClean="0"/>
              <a:pPr/>
              <a:t>06.01.2016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207D03D-E86D-4BC5-B038-C020970A858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7B7468D-AF13-43E9-ABEF-1156A5D00FE2}" type="datetimeFigureOut">
              <a:rPr lang="ru-RU" smtClean="0"/>
              <a:pPr/>
              <a:t>06.01.2016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207D03D-E86D-4BC5-B038-C020970A858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7B7468D-AF13-43E9-ABEF-1156A5D00FE2}" type="datetimeFigureOut">
              <a:rPr lang="ru-RU" smtClean="0"/>
              <a:pPr/>
              <a:t>06.01.2016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207D03D-E86D-4BC5-B038-C020970A858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7B7468D-AF13-43E9-ABEF-1156A5D00FE2}" type="datetimeFigureOut">
              <a:rPr lang="ru-RU" smtClean="0"/>
              <a:pPr/>
              <a:t>06.01.2016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207D03D-E86D-4BC5-B038-C020970A858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7B7468D-AF13-43E9-ABEF-1156A5D00FE2}" type="datetimeFigureOut">
              <a:rPr lang="ru-RU" smtClean="0"/>
              <a:pPr/>
              <a:t>06.01.2016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207D03D-E86D-4BC5-B038-C020970A858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7B7468D-AF13-43E9-ABEF-1156A5D00FE2}" type="datetimeFigureOut">
              <a:rPr lang="ru-RU" smtClean="0"/>
              <a:pPr/>
              <a:t>06.01.2016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207D03D-E86D-4BC5-B038-C020970A858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7B7468D-AF13-43E9-ABEF-1156A5D00FE2}" type="datetimeFigureOut">
              <a:rPr lang="ru-RU" smtClean="0"/>
              <a:pPr/>
              <a:t>06.01.2016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207D03D-E86D-4BC5-B038-C020970A858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7B7468D-AF13-43E9-ABEF-1156A5D00FE2}" type="datetimeFigureOut">
              <a:rPr lang="ru-RU" smtClean="0"/>
              <a:pPr/>
              <a:t>06.01.2016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207D03D-E86D-4BC5-B038-C020970A858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7B7468D-AF13-43E9-ABEF-1156A5D00FE2}" type="datetimeFigureOut">
              <a:rPr lang="ru-RU" smtClean="0"/>
              <a:pPr/>
              <a:t>06.01.2016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207D03D-E86D-4BC5-B038-C020970A858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7B7468D-AF13-43E9-ABEF-1156A5D00FE2}" type="datetimeFigureOut">
              <a:rPr lang="ru-RU" smtClean="0"/>
              <a:pPr/>
              <a:t>06.01.2016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207D03D-E86D-4BC5-B038-C020970A858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14000">
              <a:srgbClr val="00B0F0"/>
            </a:gs>
            <a:gs pos="17999">
              <a:srgbClr val="99CCFF"/>
            </a:gs>
            <a:gs pos="36000">
              <a:srgbClr val="9966FF"/>
            </a:gs>
            <a:gs pos="61000">
              <a:srgbClr val="CC99FF"/>
            </a:gs>
            <a:gs pos="82001">
              <a:srgbClr val="99CCFF"/>
            </a:gs>
            <a:gs pos="100000">
              <a:srgbClr val="CCCCF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B7468D-AF13-43E9-ABEF-1156A5D00FE2}" type="datetimeFigureOut">
              <a:rPr lang="ru-RU" smtClean="0"/>
              <a:pPr/>
              <a:t>06.01.2016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07D03D-E86D-4BC5-B038-C020970A858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72816"/>
            <a:ext cx="7772400" cy="2232248"/>
          </a:xfrm>
        </p:spPr>
        <p:txBody>
          <a:bodyPr>
            <a:normAutofit fontScale="90000"/>
          </a:bodyPr>
          <a:lstStyle/>
          <a:p>
            <a:r>
              <a:rPr lang="ru-RU" b="1" dirty="0" smtClean="0">
                <a:latin typeface="Batang" pitchFamily="18" charset="-127"/>
                <a:ea typeface="Batang" pitchFamily="18" charset="-127"/>
              </a:rPr>
              <a:t>ВОСКРЕШЕНИЕ ЧЕЛОВЕКА ИЗНАЧАЛЬНОЙ МЕТАГАЛАКТИКОЙ</a:t>
            </a:r>
            <a:br>
              <a:rPr lang="ru-RU" b="1" dirty="0" smtClean="0">
                <a:latin typeface="Batang" pitchFamily="18" charset="-127"/>
                <a:ea typeface="Batang" pitchFamily="18" charset="-127"/>
              </a:rPr>
            </a:br>
            <a:r>
              <a:rPr lang="ru-RU" b="1" dirty="0" smtClean="0">
                <a:latin typeface="Batang" pitchFamily="18" charset="-127"/>
                <a:ea typeface="Batang" pitchFamily="18" charset="-127"/>
              </a:rPr>
              <a:t>7 января 2013 года</a:t>
            </a:r>
            <a:endParaRPr lang="ru-RU" b="1" dirty="0">
              <a:latin typeface="Batang" pitchFamily="18" charset="-127"/>
              <a:ea typeface="Batang" pitchFamily="18" charset="-127"/>
            </a:endParaRPr>
          </a:p>
        </p:txBody>
      </p:sp>
      <p:sp>
        <p:nvSpPr>
          <p:cNvPr id="3" name="Подзаголовок 2"/>
          <p:cNvSpPr>
            <a:spLocks noGrp="1"/>
          </p:cNvSpPr>
          <p:nvPr>
            <p:ph type="subTitle" idx="1"/>
          </p:nvPr>
        </p:nvSpPr>
        <p:spPr>
          <a:xfrm>
            <a:off x="1371600" y="4797152"/>
            <a:ext cx="6400800" cy="1440160"/>
          </a:xfrm>
        </p:spPr>
        <p:txBody>
          <a:bodyPr>
            <a:normAutofit fontScale="92500" lnSpcReduction="20000"/>
          </a:bodyPr>
          <a:lstStyle/>
          <a:p>
            <a:r>
              <a:rPr lang="ru-RU" b="1" dirty="0" smtClean="0">
                <a:solidFill>
                  <a:schemeClr val="tx2">
                    <a:lumMod val="50000"/>
                  </a:schemeClr>
                </a:solidFill>
                <a:latin typeface="Batang" pitchFamily="18" charset="-127"/>
                <a:ea typeface="Batang" pitchFamily="18" charset="-127"/>
              </a:rPr>
              <a:t>ПРАЗДНИКИ ИДИВО</a:t>
            </a:r>
          </a:p>
          <a:p>
            <a:endParaRPr lang="ru-RU" b="1" dirty="0">
              <a:solidFill>
                <a:schemeClr val="tx2">
                  <a:lumMod val="50000"/>
                </a:schemeClr>
              </a:solidFill>
              <a:latin typeface="Batang" pitchFamily="18" charset="-127"/>
              <a:ea typeface="Batang" pitchFamily="18" charset="-127"/>
            </a:endParaRPr>
          </a:p>
          <a:p>
            <a:r>
              <a:rPr lang="ru-RU" b="1" dirty="0" smtClean="0">
                <a:solidFill>
                  <a:schemeClr val="tx2">
                    <a:lumMod val="50000"/>
                  </a:schemeClr>
                </a:solidFill>
                <a:latin typeface="Batang" pitchFamily="18" charset="-127"/>
                <a:ea typeface="Batang" pitchFamily="18" charset="-127"/>
              </a:rPr>
              <a:t>ЦИВИЛИЗАЦИЯ ИДИВО</a:t>
            </a:r>
            <a:endParaRPr lang="ru-RU" b="1" dirty="0">
              <a:solidFill>
                <a:schemeClr val="tx2">
                  <a:lumMod val="50000"/>
                </a:schemeClr>
              </a:solidFill>
              <a:latin typeface="Batang" pitchFamily="18" charset="-127"/>
              <a:ea typeface="Batang" pitchFamily="18" charset="-127"/>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a:t>
            </a:r>
            <a:r>
              <a:rPr lang="ru-RU" sz="3200" b="1" dirty="0" smtClean="0">
                <a:latin typeface="Batang" pitchFamily="18" charset="-127"/>
                <a:ea typeface="Batang" pitchFamily="18" charset="-127"/>
              </a:rPr>
              <a:t>к Воскрешению</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a:xfrm>
            <a:off x="457200" y="1600200"/>
            <a:ext cx="8229600" cy="4781128"/>
          </a:xfrm>
        </p:spPr>
        <p:txBody>
          <a:bodyPr>
            <a:normAutofit fontScale="62500" lnSpcReduction="20000"/>
          </a:bodyPr>
          <a:lstStyle/>
          <a:p>
            <a:pPr algn="just"/>
            <a:r>
              <a:rPr lang="ru-RU" b="1" dirty="0" smtClean="0"/>
              <a:t>Как вы знаете, закон «то, что вверху, то и внизу» действует. Если у нас объявлено Рождество и путь к Воскрешению, то естественно, и вверху идёт Рождество и путь к Воскрешению. </a:t>
            </a:r>
            <a:endParaRPr lang="ru-RU" b="1" dirty="0" smtClean="0"/>
          </a:p>
          <a:p>
            <a:pPr algn="just"/>
            <a:r>
              <a:rPr lang="ru-RU" b="1" dirty="0" smtClean="0"/>
              <a:t>…в </a:t>
            </a:r>
            <a:r>
              <a:rPr lang="ru-RU" b="1" dirty="0" smtClean="0"/>
              <a:t>Метагалактике сейчас Верховная власть по Христу принадлежит Изначально Вышестоящему Христу. То есть было три Христа, теперь их один. И соответственно, правила христианской игры на Новую Эпоху, ну, не игры — и веры, и всех остальных вещей </a:t>
            </a:r>
            <a:r>
              <a:rPr lang="ru-RU" b="1" dirty="0" smtClean="0"/>
              <a:t>устанавливает </a:t>
            </a:r>
            <a:r>
              <a:rPr lang="ru-RU" b="1" dirty="0" smtClean="0"/>
              <a:t>Изначально Вышестоящий Христос. </a:t>
            </a:r>
            <a:endParaRPr lang="ru-RU" b="1" dirty="0" smtClean="0"/>
          </a:p>
          <a:p>
            <a:pPr algn="just"/>
            <a:r>
              <a:rPr lang="ru-RU" b="1" dirty="0" smtClean="0"/>
              <a:t>А</a:t>
            </a:r>
            <a:r>
              <a:rPr lang="ru-RU" b="1" dirty="0" smtClean="0"/>
              <a:t> для Изначально Вышестоящего Христа в Новую Эпоху все христиане едины, исходя из простого закона — я и Отец мой Небесный едины</a:t>
            </a:r>
            <a:r>
              <a:rPr lang="ru-RU" b="1" dirty="0" smtClean="0"/>
              <a:t>.</a:t>
            </a:r>
          </a:p>
          <a:p>
            <a:pPr algn="just"/>
            <a:r>
              <a:rPr lang="ru-RU" b="1" dirty="0" smtClean="0"/>
              <a:t>Значит, все, кто верит в Отца Небесного, едины, независимо от того, в какой день они кушают, спят.</a:t>
            </a:r>
            <a:r>
              <a:rPr lang="ru-RU" b="1" dirty="0" smtClean="0"/>
              <a:t> </a:t>
            </a:r>
          </a:p>
          <a:p>
            <a:pPr algn="just">
              <a:buNone/>
            </a:pPr>
            <a:endParaRPr lang="ru-RU" sz="2600" dirty="0" smtClean="0"/>
          </a:p>
          <a:p>
            <a:pPr algn="just">
              <a:buNone/>
            </a:pPr>
            <a:r>
              <a:rPr lang="ru-RU" sz="2600" dirty="0" smtClean="0"/>
              <a:t>05-06 </a:t>
            </a:r>
            <a:r>
              <a:rPr lang="ru-RU" sz="2600" dirty="0" smtClean="0"/>
              <a:t>января 2013 г., ДИВО 24 Проявления Иркутск, </a:t>
            </a:r>
            <a:r>
              <a:rPr lang="ru-RU" sz="2600" b="1" dirty="0" smtClean="0"/>
              <a:t>22 Синтез Огня</a:t>
            </a:r>
            <a:r>
              <a:rPr lang="ru-RU" sz="2600" dirty="0" smtClean="0"/>
              <a:t> </a:t>
            </a:r>
            <a:r>
              <a:rPr lang="ru-RU" sz="2600" b="1" dirty="0" smtClean="0"/>
              <a:t>«ИВ Всевышний».</a:t>
            </a:r>
            <a:r>
              <a:rPr lang="ru-RU" sz="2600" dirty="0" smtClean="0"/>
              <a:t> </a:t>
            </a:r>
            <a:r>
              <a:rPr lang="ru-RU" sz="2600" b="1" dirty="0" smtClean="0"/>
              <a:t>Соображение</a:t>
            </a:r>
            <a:r>
              <a:rPr lang="ru-RU" sz="2600" dirty="0" smtClean="0"/>
              <a:t>. Виталий Сердюк.</a:t>
            </a:r>
            <a:endParaRPr lang="ru-RU"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к </a:t>
            </a:r>
            <a:r>
              <a:rPr lang="ru-RU" sz="3200" b="1" dirty="0" smtClean="0">
                <a:latin typeface="Batang" pitchFamily="18" charset="-127"/>
                <a:ea typeface="Batang" pitchFamily="18" charset="-127"/>
              </a:rPr>
              <a:t>Воскрешению</a:t>
            </a:r>
            <a:endParaRPr lang="ru-RU" sz="3200" dirty="0"/>
          </a:p>
        </p:txBody>
      </p:sp>
      <p:sp>
        <p:nvSpPr>
          <p:cNvPr id="3" name="Содержимое 2"/>
          <p:cNvSpPr>
            <a:spLocks noGrp="1"/>
          </p:cNvSpPr>
          <p:nvPr>
            <p:ph idx="1"/>
          </p:nvPr>
        </p:nvSpPr>
        <p:spPr>
          <a:xfrm>
            <a:off x="457200" y="1600200"/>
            <a:ext cx="8229600" cy="4781127"/>
          </a:xfrm>
        </p:spPr>
        <p:txBody>
          <a:bodyPr>
            <a:normAutofit fontScale="70000" lnSpcReduction="20000"/>
          </a:bodyPr>
          <a:lstStyle/>
          <a:p>
            <a:pPr algn="just"/>
            <a:r>
              <a:rPr lang="ru-RU" b="1" dirty="0" smtClean="0"/>
              <a:t>Напоминаю: наши дни с 25‑го по 13‑е — это верчение Планеты вокруг собственной оси, а вот верчение Планеты вокруг Солнца — это уже </a:t>
            </a:r>
            <a:r>
              <a:rPr lang="ru-RU" b="1" dirty="0" smtClean="0"/>
              <a:t>(все </a:t>
            </a:r>
            <a:r>
              <a:rPr lang="ru-RU" b="1" dirty="0" smtClean="0"/>
              <a:t>365 дней в году — 1 оборот), </a:t>
            </a:r>
            <a:r>
              <a:rPr lang="ru-RU" b="1" dirty="0" smtClean="0"/>
              <a:t>примерно </a:t>
            </a:r>
            <a:r>
              <a:rPr lang="ru-RU" b="1" dirty="0" smtClean="0"/>
              <a:t>один Солнечный день. </a:t>
            </a:r>
            <a:endParaRPr lang="ru-RU" b="1" dirty="0" smtClean="0"/>
          </a:p>
          <a:p>
            <a:pPr algn="just"/>
            <a:r>
              <a:rPr lang="ru-RU" b="1" dirty="0" smtClean="0"/>
              <a:t>Поэтому </a:t>
            </a:r>
            <a:r>
              <a:rPr lang="ru-RU" b="1" dirty="0" smtClean="0"/>
              <a:t>наша суета, верчение на 13 дней внутри одного Солнечного дня — это полный для нас с вами годовой оборот вокруг Солнца нашей Планеты, это всего лишь в 9 утра встали, к 10 навертели 13. </a:t>
            </a:r>
          </a:p>
          <a:p>
            <a:pPr algn="just"/>
            <a:r>
              <a:rPr lang="ru-RU" b="1" dirty="0" smtClean="0"/>
              <a:t>Вот если мы так будем представлять, то мы увидим, что Христос, даже по </a:t>
            </a:r>
            <a:r>
              <a:rPr lang="ru-RU" b="1" dirty="0" smtClean="0"/>
              <a:t>5‑й</a:t>
            </a:r>
            <a:r>
              <a:rPr lang="ru-RU" b="1" dirty="0" smtClean="0"/>
              <a:t> расе как Сын Солнечный, жил другим временем, чем суета каких-то </a:t>
            </a:r>
            <a:r>
              <a:rPr lang="ru-RU" b="1" dirty="0" smtClean="0"/>
              <a:t>дней…</a:t>
            </a:r>
          </a:p>
          <a:p>
            <a:pPr algn="just"/>
            <a:r>
              <a:rPr lang="ru-RU" b="1" dirty="0" smtClean="0"/>
              <a:t>Поэтому, когда говорят — во времени Планеты Рождество где-то там, можно улыбаться, потому что Изначальный Христос был Сын Солнечный. А в Солнечной системе время течёт </a:t>
            </a:r>
            <a:r>
              <a:rPr lang="ru-RU" b="1" dirty="0" err="1" smtClean="0"/>
              <a:t>по‑другому</a:t>
            </a:r>
            <a:r>
              <a:rPr lang="ru-RU" b="1" dirty="0" smtClean="0"/>
              <a:t>. </a:t>
            </a:r>
          </a:p>
          <a:p>
            <a:pPr algn="just">
              <a:buNone/>
            </a:pPr>
            <a:r>
              <a:rPr lang="ru-RU" sz="2300" dirty="0" smtClean="0"/>
              <a:t>05-06 </a:t>
            </a:r>
            <a:r>
              <a:rPr lang="ru-RU" sz="2300" dirty="0" smtClean="0"/>
              <a:t>января 2013 г., ДИВО 24 Проявления Иркутск, </a:t>
            </a:r>
            <a:r>
              <a:rPr lang="ru-RU" sz="2300" b="1" dirty="0" smtClean="0"/>
              <a:t>22 Синтез Огня</a:t>
            </a:r>
            <a:r>
              <a:rPr lang="ru-RU" sz="2300" dirty="0" smtClean="0"/>
              <a:t> </a:t>
            </a:r>
            <a:r>
              <a:rPr lang="ru-RU" sz="2300" b="1" dirty="0" smtClean="0"/>
              <a:t>«ИВ Всевышний».</a:t>
            </a:r>
            <a:r>
              <a:rPr lang="ru-RU" sz="2300" dirty="0" smtClean="0"/>
              <a:t> </a:t>
            </a:r>
            <a:r>
              <a:rPr lang="ru-RU" sz="2300" b="1" dirty="0" smtClean="0"/>
              <a:t>Соображение</a:t>
            </a:r>
            <a:r>
              <a:rPr lang="ru-RU" sz="2300" dirty="0" smtClean="0"/>
              <a:t>. Виталий Сердюк.</a:t>
            </a:r>
            <a:endParaRPr lang="ru-RU" sz="23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к Воскрешению</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p:txBody>
          <a:bodyPr>
            <a:normAutofit fontScale="77500" lnSpcReduction="20000"/>
          </a:bodyPr>
          <a:lstStyle/>
          <a:p>
            <a:pPr algn="just"/>
            <a:r>
              <a:rPr lang="ru-RU" dirty="0" smtClean="0"/>
              <a:t>…а </a:t>
            </a:r>
            <a:r>
              <a:rPr lang="ru-RU" dirty="0" smtClean="0"/>
              <a:t>наше планетарное время, с точки зрения Метагалактики, тем более проявлений, это настолько маленькая вещь, что разница в 12‑13 дней для нас с вами на Планете очень существенна. </a:t>
            </a:r>
            <a:endParaRPr lang="ru-RU" dirty="0" smtClean="0"/>
          </a:p>
          <a:p>
            <a:pPr algn="just"/>
            <a:r>
              <a:rPr lang="ru-RU" dirty="0" smtClean="0"/>
              <a:t>А</a:t>
            </a:r>
            <a:r>
              <a:rPr lang="ru-RU" dirty="0" smtClean="0"/>
              <a:t> там — миг в вечности, если его вообще, заметят. </a:t>
            </a:r>
            <a:r>
              <a:rPr lang="ru-RU" dirty="0" smtClean="0"/>
              <a:t>Там </a:t>
            </a:r>
            <a:r>
              <a:rPr lang="ru-RU" dirty="0" smtClean="0"/>
              <a:t>замечают и миги, </a:t>
            </a:r>
            <a:r>
              <a:rPr lang="ru-RU" dirty="0" smtClean="0"/>
              <a:t>поэтому мы </a:t>
            </a:r>
            <a:r>
              <a:rPr lang="ru-RU" dirty="0" smtClean="0"/>
              <a:t>и могли сделать вот эти Рождественские стяжания на 13 дней. </a:t>
            </a:r>
            <a:endParaRPr lang="ru-RU" dirty="0" smtClean="0"/>
          </a:p>
          <a:p>
            <a:pPr algn="just"/>
            <a:r>
              <a:rPr lang="ru-RU" dirty="0" smtClean="0"/>
              <a:t>Но там это происходит одной большой практикой. </a:t>
            </a:r>
            <a:r>
              <a:rPr lang="ru-RU" dirty="0" smtClean="0"/>
              <a:t>Не </a:t>
            </a:r>
            <a:r>
              <a:rPr lang="ru-RU" dirty="0" smtClean="0"/>
              <a:t>говоря уже о том, что </a:t>
            </a:r>
            <a:r>
              <a:rPr lang="ru-RU" i="1" dirty="0" smtClean="0"/>
              <a:t>по обновлённой Иерархии Христос занимается Изначально Вышестоящими проявлениями.</a:t>
            </a:r>
            <a:r>
              <a:rPr lang="ru-RU" dirty="0" smtClean="0"/>
              <a:t> То есть занимается </a:t>
            </a:r>
            <a:r>
              <a:rPr lang="ru-RU" dirty="0" err="1" smtClean="0"/>
              <a:t>проявленно</a:t>
            </a:r>
            <a:r>
              <a:rPr lang="ru-RU" dirty="0" smtClean="0"/>
              <a:t>. </a:t>
            </a:r>
            <a:endParaRPr lang="ru-RU" dirty="0" smtClean="0"/>
          </a:p>
          <a:p>
            <a:pPr algn="just">
              <a:buNone/>
            </a:pPr>
            <a:endParaRPr lang="ru-RU" sz="2300" dirty="0" smtClean="0"/>
          </a:p>
          <a:p>
            <a:pPr algn="just">
              <a:buNone/>
            </a:pPr>
            <a:r>
              <a:rPr lang="ru-RU" sz="2300" dirty="0" smtClean="0"/>
              <a:t>05-06 </a:t>
            </a:r>
            <a:r>
              <a:rPr lang="ru-RU" sz="2300" dirty="0" smtClean="0"/>
              <a:t>января 2013 г., ДИВО 24 Проявления Иркутск, </a:t>
            </a:r>
            <a:r>
              <a:rPr lang="ru-RU" sz="2300" b="1" dirty="0" smtClean="0"/>
              <a:t>22 Синтез Огня</a:t>
            </a:r>
            <a:r>
              <a:rPr lang="ru-RU" sz="2300" dirty="0" smtClean="0"/>
              <a:t> </a:t>
            </a:r>
            <a:r>
              <a:rPr lang="ru-RU" sz="2300" b="1" dirty="0" smtClean="0"/>
              <a:t>«ИВ Всевышний».</a:t>
            </a:r>
            <a:r>
              <a:rPr lang="ru-RU" sz="2300" dirty="0" smtClean="0"/>
              <a:t> </a:t>
            </a:r>
            <a:r>
              <a:rPr lang="ru-RU" sz="2300" b="1" dirty="0" smtClean="0"/>
              <a:t>Соображение</a:t>
            </a:r>
            <a:r>
              <a:rPr lang="ru-RU" sz="2300" dirty="0" smtClean="0"/>
              <a:t>. Виталий Сердюк.</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a:t>
            </a:r>
            <a:br>
              <a:rPr lang="ru-RU" sz="3200" b="1" dirty="0" smtClean="0">
                <a:latin typeface="Batang" pitchFamily="18" charset="-127"/>
                <a:ea typeface="Batang" pitchFamily="18" charset="-127"/>
              </a:rPr>
            </a:br>
            <a:r>
              <a:rPr lang="ru-RU" sz="3200" b="1" dirty="0" smtClean="0">
                <a:latin typeface="Batang" pitchFamily="18" charset="-127"/>
                <a:ea typeface="Batang" pitchFamily="18" charset="-127"/>
              </a:rPr>
              <a:t>Изначально </a:t>
            </a:r>
            <a:r>
              <a:rPr lang="ru-RU" sz="3200" b="1" dirty="0" smtClean="0">
                <a:latin typeface="Batang" pitchFamily="18" charset="-127"/>
                <a:ea typeface="Batang" pitchFamily="18" charset="-127"/>
              </a:rPr>
              <a:t>Вышестоящего </a:t>
            </a:r>
            <a:r>
              <a:rPr lang="ru-RU" sz="3200" b="1" dirty="0" smtClean="0">
                <a:latin typeface="Batang" pitchFamily="18" charset="-127"/>
                <a:ea typeface="Batang" pitchFamily="18" charset="-127"/>
              </a:rPr>
              <a:t>Христа</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p:txBody>
          <a:bodyPr>
            <a:normAutofit fontScale="77500" lnSpcReduction="20000"/>
          </a:bodyPr>
          <a:lstStyle/>
          <a:p>
            <a:pPr algn="just"/>
            <a:r>
              <a:rPr lang="ru-RU" dirty="0" smtClean="0"/>
              <a:t>И </a:t>
            </a:r>
            <a:r>
              <a:rPr lang="ru-RU" dirty="0" smtClean="0"/>
              <a:t>когда </a:t>
            </a:r>
            <a:r>
              <a:rPr lang="ru-RU" dirty="0" smtClean="0"/>
              <a:t>мы с </a:t>
            </a:r>
            <a:r>
              <a:rPr lang="ru-RU" dirty="0" smtClean="0"/>
              <a:t>вами </a:t>
            </a:r>
            <a:r>
              <a:rPr lang="ru-RU" dirty="0" smtClean="0"/>
              <a:t>рванули в Изначально Вышестоящую Метагалактику, мы фактически рванули по пути Изначально Вышестоящего Христа, который синтезирует Изначально Вышестоящие проявления. </a:t>
            </a:r>
            <a:endParaRPr lang="ru-RU" dirty="0" smtClean="0"/>
          </a:p>
          <a:p>
            <a:pPr algn="just"/>
            <a:r>
              <a:rPr lang="ru-RU" dirty="0" smtClean="0"/>
              <a:t>А</a:t>
            </a:r>
            <a:r>
              <a:rPr lang="ru-RU" dirty="0" smtClean="0"/>
              <a:t> так как Изначально Вышестоящий Христос в 8‑рице </a:t>
            </a:r>
            <a:r>
              <a:rPr lang="ru-RU" dirty="0" smtClean="0"/>
              <a:t>2-й, </a:t>
            </a:r>
            <a:r>
              <a:rPr lang="ru-RU" dirty="0" smtClean="0"/>
              <a:t>а для нас ближайшая двойка — это Метагалактика, </a:t>
            </a:r>
            <a:r>
              <a:rPr lang="ru-RU" dirty="0" smtClean="0"/>
              <a:t>Метагалактическое </a:t>
            </a:r>
            <a:r>
              <a:rPr lang="ru-RU" dirty="0" smtClean="0"/>
              <a:t>проявление, Метагалактика ФА — это присутствия. </a:t>
            </a:r>
            <a:endParaRPr lang="ru-RU" dirty="0" smtClean="0"/>
          </a:p>
          <a:p>
            <a:pPr algn="just"/>
            <a:r>
              <a:rPr lang="ru-RU" dirty="0" smtClean="0"/>
              <a:t>А</a:t>
            </a:r>
            <a:r>
              <a:rPr lang="ru-RU" dirty="0" smtClean="0"/>
              <a:t> чтобы выразить Изначально Вышестоящего Христа, нужны проявления, а проявления — это Синтез Изначально Вышестоящей Метагалактики. </a:t>
            </a:r>
            <a:endParaRPr lang="ru-RU" dirty="0" smtClean="0"/>
          </a:p>
          <a:p>
            <a:pPr algn="just">
              <a:buNone/>
            </a:pPr>
            <a:endParaRPr lang="ru-RU" sz="2300" dirty="0" smtClean="0"/>
          </a:p>
          <a:p>
            <a:pPr algn="just">
              <a:buNone/>
            </a:pPr>
            <a:r>
              <a:rPr lang="ru-RU" sz="2300" dirty="0" smtClean="0"/>
              <a:t>05-06 </a:t>
            </a:r>
            <a:r>
              <a:rPr lang="ru-RU" sz="2300" dirty="0" smtClean="0"/>
              <a:t>января 2013 г., ДИВО 24 Проявления Иркутск, </a:t>
            </a:r>
            <a:r>
              <a:rPr lang="ru-RU" sz="2300" b="1" dirty="0" smtClean="0"/>
              <a:t>22 Синтез Огня</a:t>
            </a:r>
            <a:r>
              <a:rPr lang="ru-RU" sz="2300" dirty="0" smtClean="0"/>
              <a:t> </a:t>
            </a:r>
            <a:r>
              <a:rPr lang="ru-RU" sz="2300" b="1" dirty="0" smtClean="0"/>
              <a:t>«ИВ Всевышний».</a:t>
            </a:r>
            <a:r>
              <a:rPr lang="ru-RU" sz="2300" dirty="0" smtClean="0"/>
              <a:t> </a:t>
            </a:r>
            <a:r>
              <a:rPr lang="ru-RU" sz="2300" b="1" dirty="0" smtClean="0"/>
              <a:t>Соображение</a:t>
            </a:r>
            <a:r>
              <a:rPr lang="ru-RU" sz="2300" dirty="0" smtClean="0"/>
              <a:t>. Виталий Сердюк.</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a:t>
            </a:r>
            <a:br>
              <a:rPr lang="ru-RU" sz="3200" b="1" dirty="0" smtClean="0">
                <a:latin typeface="Batang" pitchFamily="18" charset="-127"/>
                <a:ea typeface="Batang" pitchFamily="18" charset="-127"/>
              </a:rPr>
            </a:br>
            <a:r>
              <a:rPr lang="ru-RU" sz="3200" b="1" dirty="0" smtClean="0">
                <a:latin typeface="Batang" pitchFamily="18" charset="-127"/>
                <a:ea typeface="Batang" pitchFamily="18" charset="-127"/>
              </a:rPr>
              <a:t>Изначально Вышестоящего Христа</a:t>
            </a:r>
            <a:endParaRPr lang="ru-RU" sz="3200" dirty="0"/>
          </a:p>
        </p:txBody>
      </p:sp>
      <p:sp>
        <p:nvSpPr>
          <p:cNvPr id="3" name="Содержимое 2"/>
          <p:cNvSpPr>
            <a:spLocks noGrp="1"/>
          </p:cNvSpPr>
          <p:nvPr>
            <p:ph idx="1"/>
          </p:nvPr>
        </p:nvSpPr>
        <p:spPr>
          <a:xfrm>
            <a:off x="457200" y="1600200"/>
            <a:ext cx="8229600" cy="4781128"/>
          </a:xfrm>
        </p:spPr>
        <p:txBody>
          <a:bodyPr>
            <a:normAutofit fontScale="85000" lnSpcReduction="20000"/>
          </a:bodyPr>
          <a:lstStyle/>
          <a:p>
            <a:pPr algn="just"/>
            <a:r>
              <a:rPr lang="ru-RU" dirty="0" smtClean="0"/>
              <a:t>…чтобы </a:t>
            </a:r>
            <a:r>
              <a:rPr lang="ru-RU" dirty="0" smtClean="0"/>
              <a:t>выразить новый путь Христа, когда у нас появилась только одна 8‑рица, а не 3, как было в предыдущей Иерархии, надо было подняться и синтезировать Изначально Вышестоящие проявления. </a:t>
            </a:r>
            <a:endParaRPr lang="ru-RU" dirty="0" smtClean="0"/>
          </a:p>
          <a:p>
            <a:pPr algn="just"/>
            <a:r>
              <a:rPr lang="ru-RU" dirty="0" smtClean="0"/>
              <a:t>А</a:t>
            </a:r>
            <a:r>
              <a:rPr lang="ru-RU" dirty="0" smtClean="0"/>
              <a:t> синтезируются они только более высокой формой осмысления и бытия. И вот тогда мы вышли на Изначально Вышестоящую Метагалактику, как синтез Изначально Вышестоящих проявлений. Сразу оговорюсь, что мы при этом стяжаем 32 возможности из 64‑х. </a:t>
            </a:r>
            <a:endParaRPr lang="ru-RU" dirty="0" smtClean="0"/>
          </a:p>
          <a:p>
            <a:pPr algn="just">
              <a:buNone/>
            </a:pPr>
            <a:endParaRPr lang="ru-RU" sz="2100" dirty="0" smtClean="0"/>
          </a:p>
          <a:p>
            <a:pPr algn="just">
              <a:buNone/>
            </a:pPr>
            <a:r>
              <a:rPr lang="ru-RU" sz="2100" dirty="0" smtClean="0"/>
              <a:t>05-06 </a:t>
            </a:r>
            <a:r>
              <a:rPr lang="ru-RU" sz="2100" dirty="0" smtClean="0"/>
              <a:t>января 2013 г., ДИВО 24 Проявления Иркутск, </a:t>
            </a:r>
            <a:r>
              <a:rPr lang="ru-RU" sz="2100" b="1" dirty="0" smtClean="0"/>
              <a:t>22 Синтез Огня</a:t>
            </a:r>
            <a:r>
              <a:rPr lang="ru-RU" sz="2100" dirty="0" smtClean="0"/>
              <a:t> </a:t>
            </a:r>
            <a:r>
              <a:rPr lang="ru-RU" sz="2100" b="1" dirty="0" smtClean="0"/>
              <a:t>«ИВ Всевышний».</a:t>
            </a:r>
            <a:r>
              <a:rPr lang="ru-RU" sz="2100" dirty="0" smtClean="0"/>
              <a:t> </a:t>
            </a:r>
            <a:r>
              <a:rPr lang="ru-RU" sz="2100" b="1" dirty="0" smtClean="0"/>
              <a:t>Соображение</a:t>
            </a:r>
            <a:r>
              <a:rPr lang="ru-RU" sz="2100" dirty="0" smtClean="0"/>
              <a:t>. Виталий Сердюк.</a:t>
            </a:r>
            <a:endParaRPr lang="ru-RU" sz="21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a:t>
            </a:r>
            <a:br>
              <a:rPr lang="ru-RU" sz="3200" b="1" dirty="0" smtClean="0">
                <a:latin typeface="Batang" pitchFamily="18" charset="-127"/>
                <a:ea typeface="Batang" pitchFamily="18" charset="-127"/>
              </a:rPr>
            </a:br>
            <a:r>
              <a:rPr lang="ru-RU" sz="3200" b="1" dirty="0" smtClean="0">
                <a:latin typeface="Batang" pitchFamily="18" charset="-127"/>
                <a:ea typeface="Batang" pitchFamily="18" charset="-127"/>
              </a:rPr>
              <a:t>Изначально Вышестоящего Христа</a:t>
            </a:r>
            <a:endParaRPr lang="ru-RU" sz="3200" dirty="0"/>
          </a:p>
        </p:txBody>
      </p:sp>
      <p:sp>
        <p:nvSpPr>
          <p:cNvPr id="3" name="Содержимое 2"/>
          <p:cNvSpPr>
            <a:spLocks noGrp="1"/>
          </p:cNvSpPr>
          <p:nvPr>
            <p:ph idx="1"/>
          </p:nvPr>
        </p:nvSpPr>
        <p:spPr>
          <a:xfrm>
            <a:off x="457200" y="1484784"/>
            <a:ext cx="8229600" cy="5112568"/>
          </a:xfrm>
        </p:spPr>
        <p:txBody>
          <a:bodyPr>
            <a:normAutofit fontScale="40000" lnSpcReduction="20000"/>
          </a:bodyPr>
          <a:lstStyle/>
          <a:p>
            <a:pPr algn="just"/>
            <a:r>
              <a:rPr lang="ru-RU" sz="5000" dirty="0" smtClean="0"/>
              <a:t>При этом в 32‑х проявлениях нам удалось добиться, это было сложно, даже переговоры </a:t>
            </a:r>
            <a:r>
              <a:rPr lang="ru-RU" sz="5000" dirty="0" err="1" smtClean="0"/>
              <a:t>кое‑где</a:t>
            </a:r>
            <a:r>
              <a:rPr lang="ru-RU" sz="5000" dirty="0" smtClean="0"/>
              <a:t>, стяжания 64‑х Изначально Вышестоящих </a:t>
            </a:r>
            <a:r>
              <a:rPr lang="ru-RU" sz="5000" dirty="0" err="1" smtClean="0"/>
              <a:t>проявленностей</a:t>
            </a:r>
            <a:r>
              <a:rPr lang="ru-RU" sz="5000" dirty="0" smtClean="0"/>
              <a:t>. То есть в 32‑х проявлениях мы отражаем 64 </a:t>
            </a:r>
            <a:r>
              <a:rPr lang="ru-RU" sz="5000" dirty="0" err="1" smtClean="0"/>
              <a:t>проявленности</a:t>
            </a:r>
            <a:r>
              <a:rPr lang="ru-RU" sz="5000" dirty="0" smtClean="0"/>
              <a:t>. Но подняться выше 32‑х мы не можем, потому что есть ИДИВО — это хотя бы наработанные за годы, лет 17‑18, Синтезы. Но Синтезы меньше, они лет 11 идут, ну, всё равно — Синтезы Основ, Синтезы Огня, раньше Синтезы ФА. И </a:t>
            </a:r>
            <a:r>
              <a:rPr lang="ru-RU" sz="5000" dirty="0" err="1" smtClean="0"/>
              <a:t>как‑то</a:t>
            </a:r>
            <a:r>
              <a:rPr lang="ru-RU" sz="5000" dirty="0" smtClean="0"/>
              <a:t> в 32‑х проявлениях, даже вот Синтезами Огня, мы ходим. </a:t>
            </a:r>
          </a:p>
          <a:p>
            <a:pPr algn="just"/>
            <a:r>
              <a:rPr lang="ru-RU" sz="5000" dirty="0" smtClean="0"/>
              <a:t>Да и Синтезы Основ теперь по 16 могут ходить, то выше 32‑го нас почти нет. Служить у Ипостасей Основ единицы способны, а больше мы служим у Управителей Основ по проявлениям, там, где наши Дома стоят. Поэтому, у нас всё равно ограничили 32‑мя проявлениями, но 64‑мя </a:t>
            </a:r>
            <a:r>
              <a:rPr lang="ru-RU" sz="5000" dirty="0" err="1" smtClean="0"/>
              <a:t>проявленностями</a:t>
            </a:r>
            <a:r>
              <a:rPr lang="ru-RU" sz="5000" dirty="0" smtClean="0"/>
              <a:t>, намекая на то, что мы сможем подняться в 64‑ричную Изначально Вышестоящую Метагалактику. </a:t>
            </a:r>
          </a:p>
          <a:p>
            <a:pPr algn="just"/>
            <a:r>
              <a:rPr lang="ru-RU" sz="5000" dirty="0" smtClean="0"/>
              <a:t>И </a:t>
            </a:r>
            <a:r>
              <a:rPr lang="ru-RU" sz="5000" dirty="0" smtClean="0"/>
              <a:t>осознавая, что мы как </a:t>
            </a:r>
            <a:r>
              <a:rPr lang="ru-RU" sz="5000" dirty="0" err="1" smtClean="0"/>
              <a:t>Человеки</a:t>
            </a:r>
            <a:r>
              <a:rPr lang="ru-RU" sz="5000" dirty="0" smtClean="0"/>
              <a:t> и </a:t>
            </a:r>
            <a:r>
              <a:rPr lang="ru-RU" sz="5000" dirty="0" smtClean="0"/>
              <a:t>Чело больше </a:t>
            </a:r>
            <a:r>
              <a:rPr lang="ru-RU" sz="5000" dirty="0" smtClean="0"/>
              <a:t>работаем в материи Изначально Вышестоящей Метагалактики, а материя — это пополам, 32</a:t>
            </a:r>
            <a:r>
              <a:rPr lang="ru-RU" sz="5000" dirty="0" smtClean="0"/>
              <a:t>.</a:t>
            </a:r>
          </a:p>
          <a:p>
            <a:pPr algn="just">
              <a:buNone/>
            </a:pPr>
            <a:endParaRPr lang="ru-RU" sz="2900" dirty="0" smtClean="0"/>
          </a:p>
          <a:p>
            <a:pPr algn="just">
              <a:buNone/>
            </a:pPr>
            <a:r>
              <a:rPr lang="ru-RU" sz="4000" dirty="0" smtClean="0"/>
              <a:t>05-06 </a:t>
            </a:r>
            <a:r>
              <a:rPr lang="ru-RU" sz="4000" dirty="0" smtClean="0"/>
              <a:t>января 2013 г., ДИВО 24 Проявления Иркутск, </a:t>
            </a:r>
            <a:r>
              <a:rPr lang="ru-RU" sz="4000" b="1" dirty="0" smtClean="0"/>
              <a:t>22 Синтез Огня</a:t>
            </a:r>
            <a:r>
              <a:rPr lang="ru-RU" sz="4000" dirty="0" smtClean="0"/>
              <a:t> </a:t>
            </a:r>
            <a:r>
              <a:rPr lang="ru-RU" sz="4000" b="1" dirty="0" smtClean="0"/>
              <a:t>«ИВ Всевышний».</a:t>
            </a:r>
            <a:r>
              <a:rPr lang="ru-RU" sz="4000" dirty="0" smtClean="0"/>
              <a:t> </a:t>
            </a:r>
            <a:r>
              <a:rPr lang="ru-RU" sz="4000" b="1" dirty="0" smtClean="0"/>
              <a:t>Соображение</a:t>
            </a:r>
            <a:r>
              <a:rPr lang="ru-RU" sz="4000" dirty="0" smtClean="0"/>
              <a:t>. Виталий Сердюк.</a:t>
            </a:r>
            <a:endParaRPr lang="ru-RU"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200" b="1" dirty="0" smtClean="0">
                <a:latin typeface="Batang" pitchFamily="18" charset="-127"/>
                <a:ea typeface="Batang" pitchFamily="18" charset="-127"/>
              </a:rPr>
              <a:t>Материя</a:t>
            </a:r>
            <a:br>
              <a:rPr lang="ru-RU" sz="3200" b="1" dirty="0" smtClean="0">
                <a:latin typeface="Batang" pitchFamily="18" charset="-127"/>
                <a:ea typeface="Batang" pitchFamily="18" charset="-127"/>
              </a:rPr>
            </a:br>
            <a:r>
              <a:rPr lang="ru-RU" sz="3200" b="1" dirty="0" smtClean="0">
                <a:latin typeface="Batang" pitchFamily="18" charset="-127"/>
                <a:ea typeface="Batang" pitchFamily="18" charset="-127"/>
              </a:rPr>
              <a:t> </a:t>
            </a:r>
            <a:r>
              <a:rPr lang="ru-RU" sz="3200" b="1" dirty="0" smtClean="0">
                <a:latin typeface="Batang" pitchFamily="18" charset="-127"/>
                <a:ea typeface="Batang" pitchFamily="18" charset="-127"/>
              </a:rPr>
              <a:t>Изначально </a:t>
            </a:r>
            <a:r>
              <a:rPr lang="ru-RU" sz="3200" b="1" dirty="0" err="1" smtClean="0">
                <a:latin typeface="Batang" pitchFamily="18" charset="-127"/>
                <a:ea typeface="Batang" pitchFamily="18" charset="-127"/>
              </a:rPr>
              <a:t>ВышестоящейМетагалактики</a:t>
            </a:r>
            <a:endParaRPr lang="ru-RU" sz="3200" dirty="0">
              <a:latin typeface="Batang" pitchFamily="18" charset="-127"/>
              <a:ea typeface="Batang" pitchFamily="18" charset="-127"/>
            </a:endParaRPr>
          </a:p>
        </p:txBody>
      </p:sp>
      <p:sp>
        <p:nvSpPr>
          <p:cNvPr id="3" name="Содержимое 2"/>
          <p:cNvSpPr>
            <a:spLocks noGrp="1"/>
          </p:cNvSpPr>
          <p:nvPr>
            <p:ph idx="1"/>
          </p:nvPr>
        </p:nvSpPr>
        <p:spPr>
          <a:xfrm>
            <a:off x="457200" y="1600200"/>
            <a:ext cx="8229600" cy="4997152"/>
          </a:xfrm>
        </p:spPr>
        <p:txBody>
          <a:bodyPr>
            <a:normAutofit fontScale="55000" lnSpcReduction="20000"/>
          </a:bodyPr>
          <a:lstStyle/>
          <a:p>
            <a:pPr algn="just"/>
            <a:r>
              <a:rPr lang="ru-RU" b="1" dirty="0" smtClean="0"/>
              <a:t>Огненный мир как раз охватывает 32 проявления, это материя Изначально Вышестоящей Метагалактики. И по закону </a:t>
            </a:r>
            <a:r>
              <a:rPr lang="ru-RU" b="1" dirty="0" err="1" smtClean="0"/>
              <a:t>взаимоотражений</a:t>
            </a:r>
            <a:r>
              <a:rPr lang="ru-RU" b="1" dirty="0" smtClean="0"/>
              <a:t>, когда мы стяжаем 32 </a:t>
            </a:r>
            <a:r>
              <a:rPr lang="ru-RU" b="1" dirty="0" err="1" smtClean="0"/>
              <a:t>проявленности</a:t>
            </a:r>
            <a:r>
              <a:rPr lang="ru-RU" b="1" dirty="0" smtClean="0"/>
              <a:t> в синтезе, и срабатывает, допустим, Огненный мир 24‑го ДИВО, то 32‑е </a:t>
            </a:r>
            <a:r>
              <a:rPr lang="ru-RU" b="1" dirty="0" err="1" smtClean="0"/>
              <a:t>проявленности</a:t>
            </a:r>
            <a:r>
              <a:rPr lang="ru-RU" b="1" dirty="0" smtClean="0"/>
              <a:t> обязательно отражают и возжигают 32 Изначально Вышестоящих проявления, то есть Огненный мир Изначально Вышестоящей Метагалактики. </a:t>
            </a:r>
            <a:endParaRPr lang="ru-RU" b="1" dirty="0" smtClean="0"/>
          </a:p>
          <a:p>
            <a:pPr algn="just"/>
            <a:r>
              <a:rPr lang="ru-RU" b="1" dirty="0" smtClean="0"/>
              <a:t>Поэтому мы пока выходим в то, что называется Материей Изначально Вышестоящей Метагалактики. Для нас она полная </a:t>
            </a:r>
            <a:r>
              <a:rPr lang="ru-RU" b="1" dirty="0" err="1" smtClean="0"/>
              <a:t>Огнематерия</a:t>
            </a:r>
            <a:r>
              <a:rPr lang="ru-RU" b="1" dirty="0" smtClean="0"/>
              <a:t>. Это не Энергия и Свет, а прямая </a:t>
            </a:r>
            <a:r>
              <a:rPr lang="ru-RU" b="1" dirty="0" err="1" smtClean="0"/>
              <a:t>Огнематерия</a:t>
            </a:r>
            <a:r>
              <a:rPr lang="ru-RU" b="1" dirty="0" smtClean="0"/>
              <a:t>, хотя Свет там есть. </a:t>
            </a:r>
          </a:p>
          <a:p>
            <a:pPr algn="just"/>
            <a:r>
              <a:rPr lang="ru-RU" b="1" dirty="0" smtClean="0"/>
              <a:t>И вот 22‑го декабря на Профессиональном Синтезе, последнем </a:t>
            </a:r>
            <a:r>
              <a:rPr lang="ru-RU" b="1" dirty="0" smtClean="0"/>
              <a:t>4‑м</a:t>
            </a:r>
            <a:r>
              <a:rPr lang="ru-RU" b="1" dirty="0" smtClean="0"/>
              <a:t>, мы стяжали новый Источник Света. Это Источник Света для </a:t>
            </a:r>
            <a:r>
              <a:rPr lang="ru-RU" b="1" dirty="0" smtClean="0"/>
              <a:t>6‑й</a:t>
            </a:r>
            <a:r>
              <a:rPr lang="ru-RU" b="1" dirty="0" smtClean="0"/>
              <a:t> расы, просто </a:t>
            </a:r>
            <a:r>
              <a:rPr lang="ru-RU" b="1" dirty="0" err="1" smtClean="0"/>
              <a:t>по‑другому</a:t>
            </a:r>
            <a:r>
              <a:rPr lang="ru-RU" b="1" dirty="0" smtClean="0"/>
              <a:t>, </a:t>
            </a:r>
            <a:r>
              <a:rPr lang="ru-RU" b="1" dirty="0" smtClean="0"/>
              <a:t>иной </a:t>
            </a:r>
            <a:r>
              <a:rPr lang="ru-RU" b="1" dirty="0" smtClean="0"/>
              <a:t>Свет, или Свет иных типов вибраций, </a:t>
            </a:r>
            <a:r>
              <a:rPr lang="ru-RU" b="1" dirty="0" smtClean="0"/>
              <a:t>ритмов</a:t>
            </a:r>
            <a:r>
              <a:rPr lang="ru-RU" b="1" dirty="0" smtClean="0"/>
              <a:t>, записей, состояний. Вот только с 22‑го декабря у нас начинается Свет, который развёртывает </a:t>
            </a:r>
            <a:r>
              <a:rPr lang="ru-RU" b="1" dirty="0" smtClean="0"/>
              <a:t>6‑ю</a:t>
            </a:r>
            <a:r>
              <a:rPr lang="ru-RU" b="1" dirty="0" smtClean="0"/>
              <a:t> расу, то есть тот Свет, который будет записывать Мудрость деятельности </a:t>
            </a:r>
            <a:r>
              <a:rPr lang="ru-RU" b="1" dirty="0" smtClean="0"/>
              <a:t>6‑й</a:t>
            </a:r>
            <a:r>
              <a:rPr lang="ru-RU" b="1" dirty="0" smtClean="0"/>
              <a:t> расы. </a:t>
            </a:r>
            <a:endParaRPr lang="ru-RU" b="1" dirty="0" smtClean="0"/>
          </a:p>
          <a:p>
            <a:pPr algn="just"/>
            <a:r>
              <a:rPr lang="ru-RU" b="1" dirty="0" smtClean="0"/>
              <a:t>До этого мы это записывали, но отдельные световые тенденции мы ловили, иногда удавалось их синтезировать, количественно накопить, но это не обязательно перерастало в качество возможности. </a:t>
            </a:r>
            <a:r>
              <a:rPr lang="ru-RU" b="1" dirty="0" smtClean="0"/>
              <a:t>А теперь </a:t>
            </a:r>
            <a:r>
              <a:rPr lang="ru-RU" b="1" dirty="0" smtClean="0"/>
              <a:t>это для всех. И просто другого Света не существует. </a:t>
            </a:r>
            <a:endParaRPr lang="ru-RU" b="1" dirty="0" smtClean="0"/>
          </a:p>
          <a:p>
            <a:pPr algn="just">
              <a:buNone/>
            </a:pPr>
            <a:r>
              <a:rPr lang="ru-RU" sz="2900" dirty="0" smtClean="0"/>
              <a:t>05-06 января 2013 г., ДИВО 24 Проявления Иркутск, </a:t>
            </a:r>
            <a:r>
              <a:rPr lang="ru-RU" sz="2900" b="1" dirty="0" smtClean="0"/>
              <a:t>22 Синтез Огня</a:t>
            </a:r>
            <a:r>
              <a:rPr lang="ru-RU" sz="2900" dirty="0" smtClean="0"/>
              <a:t> </a:t>
            </a:r>
            <a:r>
              <a:rPr lang="ru-RU" sz="2900" b="1" dirty="0" smtClean="0"/>
              <a:t>«ИВ Всевышний».</a:t>
            </a:r>
            <a:r>
              <a:rPr lang="ru-RU" sz="2900" dirty="0" smtClean="0"/>
              <a:t> </a:t>
            </a:r>
            <a:r>
              <a:rPr lang="ru-RU" sz="2900" b="1" dirty="0" smtClean="0"/>
              <a:t>Соображение</a:t>
            </a:r>
            <a:r>
              <a:rPr lang="ru-RU" sz="2900" dirty="0" smtClean="0"/>
              <a:t>. Виталий Сердюк.</a:t>
            </a:r>
          </a:p>
          <a:p>
            <a:pPr algn="just"/>
            <a:endParaRPr lang="ru-RU" dirty="0" smtClean="0"/>
          </a:p>
          <a:p>
            <a:pPr algn="just"/>
            <a:endParaRPr lang="ru-RU" dirty="0" smtClean="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Новый Источник </a:t>
            </a:r>
            <a:r>
              <a:rPr lang="ru-RU" sz="3200" b="1" dirty="0" smtClean="0">
                <a:latin typeface="Batang" pitchFamily="18" charset="-127"/>
                <a:ea typeface="Batang" pitchFamily="18" charset="-127"/>
              </a:rPr>
              <a:t>Света – </a:t>
            </a:r>
            <a:br>
              <a:rPr lang="ru-RU" sz="3200" b="1" dirty="0" smtClean="0">
                <a:latin typeface="Batang" pitchFamily="18" charset="-127"/>
                <a:ea typeface="Batang" pitchFamily="18" charset="-127"/>
              </a:rPr>
            </a:br>
            <a:r>
              <a:rPr lang="ru-RU" sz="3200" b="1" dirty="0" smtClean="0">
                <a:latin typeface="Batang" pitchFamily="18" charset="-127"/>
                <a:ea typeface="Batang" pitchFamily="18" charset="-127"/>
              </a:rPr>
              <a:t>начало 6-й расы</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p:txBody>
          <a:bodyPr>
            <a:normAutofit fontScale="92500" lnSpcReduction="20000"/>
          </a:bodyPr>
          <a:lstStyle/>
          <a:p>
            <a:pPr algn="just"/>
            <a:r>
              <a:rPr lang="ru-RU" dirty="0" smtClean="0"/>
              <a:t>Вот с 1‑го января другого Света не существует.</a:t>
            </a:r>
          </a:p>
          <a:p>
            <a:pPr algn="just"/>
            <a:r>
              <a:rPr lang="ru-RU" dirty="0" smtClean="0"/>
              <a:t>Э</a:t>
            </a:r>
            <a:r>
              <a:rPr lang="ru-RU" dirty="0" smtClean="0"/>
              <a:t>тот </a:t>
            </a:r>
            <a:r>
              <a:rPr lang="ru-RU" b="1" dirty="0" smtClean="0"/>
              <a:t>Новый</a:t>
            </a:r>
            <a:r>
              <a:rPr lang="ru-RU" dirty="0" smtClean="0"/>
              <a:t> </a:t>
            </a:r>
            <a:r>
              <a:rPr lang="ru-RU" b="1" dirty="0" smtClean="0"/>
              <a:t>Источник Света выводит нас в Свет Изначально Вышестоящей Метагалактики</a:t>
            </a:r>
            <a:r>
              <a:rPr lang="ru-RU" b="1" dirty="0" smtClean="0"/>
              <a:t>.</a:t>
            </a:r>
          </a:p>
          <a:p>
            <a:pPr algn="just"/>
            <a:r>
              <a:rPr lang="ru-RU" b="1" dirty="0" smtClean="0"/>
              <a:t>6‑я</a:t>
            </a:r>
            <a:r>
              <a:rPr lang="ru-RU" b="1" dirty="0" smtClean="0"/>
              <a:t> раса исторически, Указом Главы Иерархии, стала с 1‑го января этого года.</a:t>
            </a:r>
            <a:r>
              <a:rPr lang="ru-RU" dirty="0" smtClean="0"/>
              <a:t> </a:t>
            </a:r>
            <a:r>
              <a:rPr lang="ru-RU" dirty="0" smtClean="0"/>
              <a:t>Когда </a:t>
            </a:r>
            <a:r>
              <a:rPr lang="ru-RU" dirty="0" smtClean="0"/>
              <a:t>я спросил у Сына, мы же раньше объявляли, он говорит: «То было для Огня, потом для Духа, а когда вы дошли до Света — она началась</a:t>
            </a:r>
            <a:r>
              <a:rPr lang="ru-RU" dirty="0" smtClean="0"/>
              <a:t>».</a:t>
            </a:r>
          </a:p>
          <a:p>
            <a:pPr algn="just">
              <a:buNone/>
            </a:pPr>
            <a:r>
              <a:rPr lang="ru-RU" sz="1900" dirty="0" smtClean="0"/>
              <a:t>05-06 января 2013 г., ДИВО 24 Проявления Иркутск, </a:t>
            </a:r>
            <a:r>
              <a:rPr lang="ru-RU" sz="1900" b="1" dirty="0" smtClean="0"/>
              <a:t>22 Синтез Огня</a:t>
            </a:r>
            <a:r>
              <a:rPr lang="ru-RU" sz="1900" dirty="0" smtClean="0"/>
              <a:t> </a:t>
            </a:r>
            <a:r>
              <a:rPr lang="ru-RU" sz="1900" b="1" dirty="0" smtClean="0"/>
              <a:t>«ИВ Всевышний».</a:t>
            </a:r>
            <a:r>
              <a:rPr lang="ru-RU" sz="1900" dirty="0" smtClean="0"/>
              <a:t> </a:t>
            </a:r>
            <a:r>
              <a:rPr lang="ru-RU" sz="1900" b="1" dirty="0" smtClean="0"/>
              <a:t>Соображение</a:t>
            </a:r>
            <a:r>
              <a:rPr lang="ru-RU" sz="1900" dirty="0" smtClean="0"/>
              <a:t>. Виталий Сердюк.</a:t>
            </a:r>
            <a:endParaRPr lang="ru-RU" sz="1900" b="1" dirty="0" smtClean="0"/>
          </a:p>
          <a:p>
            <a:pPr algn="just"/>
            <a:endParaRPr lang="ru-RU" dirty="0" smtClean="0"/>
          </a:p>
          <a:p>
            <a:pPr algn="just"/>
            <a:endParaRPr lang="ru-RU" dirty="0" smtClean="0"/>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Новый Источник Света – </a:t>
            </a:r>
            <a:br>
              <a:rPr lang="ru-RU" sz="3200" b="1" dirty="0" smtClean="0">
                <a:latin typeface="Batang" pitchFamily="18" charset="-127"/>
                <a:ea typeface="Batang" pitchFamily="18" charset="-127"/>
              </a:rPr>
            </a:br>
            <a:r>
              <a:rPr lang="ru-RU" sz="3200" b="1" dirty="0" smtClean="0">
                <a:latin typeface="Batang" pitchFamily="18" charset="-127"/>
                <a:ea typeface="Batang" pitchFamily="18" charset="-127"/>
              </a:rPr>
              <a:t>начало 6-й расы</a:t>
            </a:r>
            <a:endParaRPr lang="ru-RU" sz="3200" dirty="0"/>
          </a:p>
        </p:txBody>
      </p:sp>
      <p:sp>
        <p:nvSpPr>
          <p:cNvPr id="3" name="Содержимое 2"/>
          <p:cNvSpPr>
            <a:spLocks noGrp="1"/>
          </p:cNvSpPr>
          <p:nvPr>
            <p:ph idx="1"/>
          </p:nvPr>
        </p:nvSpPr>
        <p:spPr>
          <a:xfrm>
            <a:off x="323528" y="1412776"/>
            <a:ext cx="8568952" cy="5445224"/>
          </a:xfrm>
        </p:spPr>
        <p:txBody>
          <a:bodyPr>
            <a:normAutofit fontScale="25000" lnSpcReduction="20000"/>
          </a:bodyPr>
          <a:lstStyle/>
          <a:p>
            <a:pPr algn="just"/>
            <a:r>
              <a:rPr lang="ru-RU" sz="7200" b="1" dirty="0" smtClean="0"/>
              <a:t>Так вот это Свет, внимание, из 32‑х Изначально Вышестоящих проявлений. </a:t>
            </a:r>
            <a:endParaRPr lang="ru-RU" sz="7200" b="1" dirty="0" smtClean="0"/>
          </a:p>
          <a:p>
            <a:pPr algn="just"/>
            <a:r>
              <a:rPr lang="ru-RU" sz="7200" b="1" dirty="0" smtClean="0"/>
              <a:t>И</a:t>
            </a:r>
            <a:r>
              <a:rPr lang="ru-RU" sz="7200" b="1" dirty="0" smtClean="0"/>
              <a:t> там, где для нас — Огонь, для Изначально Вышестоящей Метагалактики — вот этот самый Новый Свет. </a:t>
            </a:r>
            <a:endParaRPr lang="ru-RU" sz="7200" b="1" dirty="0" smtClean="0"/>
          </a:p>
          <a:p>
            <a:pPr algn="just"/>
            <a:r>
              <a:rPr lang="ru-RU" sz="7200" b="1" dirty="0" smtClean="0"/>
              <a:t>Там</a:t>
            </a:r>
            <a:r>
              <a:rPr lang="ru-RU" sz="7200" b="1" dirty="0" smtClean="0"/>
              <a:t>, где для нас — </a:t>
            </a:r>
            <a:r>
              <a:rPr lang="ru-RU" sz="7200" b="1" dirty="0" err="1" smtClean="0"/>
              <a:t>Огнематерия</a:t>
            </a:r>
            <a:r>
              <a:rPr lang="ru-RU" sz="7200" b="1" dirty="0" smtClean="0"/>
              <a:t> 32‑х Изначально Вышестоящих проявлений, для Изначально Вышестоящей Метагалактики как раз, </a:t>
            </a:r>
            <a:r>
              <a:rPr lang="ru-RU" sz="7200" b="1" dirty="0" smtClean="0"/>
              <a:t>этот </a:t>
            </a:r>
            <a:r>
              <a:rPr lang="ru-RU" sz="7200" b="1" dirty="0" smtClean="0"/>
              <a:t>Свет и Энергия. </a:t>
            </a:r>
          </a:p>
          <a:p>
            <a:pPr algn="just"/>
            <a:r>
              <a:rPr lang="ru-RU" sz="7200" b="1" dirty="0" smtClean="0"/>
              <a:t>В итоге, для Изначально Вышестоящей Метагалактики:</a:t>
            </a:r>
          </a:p>
          <a:p>
            <a:pPr algn="just">
              <a:buNone/>
            </a:pPr>
            <a:r>
              <a:rPr lang="ru-RU" sz="7200" b="1" dirty="0" smtClean="0"/>
              <a:t>- в </a:t>
            </a:r>
            <a:r>
              <a:rPr lang="ru-RU" sz="7200" b="1" dirty="0" smtClean="0"/>
              <a:t>16‑ти проявлениях — Энергия, </a:t>
            </a:r>
          </a:p>
          <a:p>
            <a:pPr algn="just">
              <a:buNone/>
            </a:pPr>
            <a:r>
              <a:rPr lang="ru-RU" sz="7200" b="1" dirty="0" smtClean="0"/>
              <a:t>- и </a:t>
            </a:r>
            <a:r>
              <a:rPr lang="ru-RU" sz="7200" b="1" dirty="0" smtClean="0"/>
              <a:t>в 32‑х проявлениях, Изначально Вышестоящих проявлениях, — Свет. </a:t>
            </a:r>
          </a:p>
          <a:p>
            <a:pPr algn="just">
              <a:buNone/>
            </a:pPr>
            <a:r>
              <a:rPr lang="ru-RU" sz="7200" b="1" dirty="0" smtClean="0"/>
              <a:t>- а</a:t>
            </a:r>
            <a:r>
              <a:rPr lang="ru-RU" sz="7200" b="1" dirty="0" smtClean="0"/>
              <a:t> потом ещё Дух в 48‑ми проявлениях, </a:t>
            </a:r>
          </a:p>
          <a:p>
            <a:pPr algn="just">
              <a:buNone/>
            </a:pPr>
            <a:r>
              <a:rPr lang="ru-RU" sz="7200" b="1" dirty="0" smtClean="0"/>
              <a:t>- и </a:t>
            </a:r>
            <a:r>
              <a:rPr lang="ru-RU" sz="7200" b="1" dirty="0" smtClean="0"/>
              <a:t>собственно Огонь — в 64‑х. </a:t>
            </a:r>
          </a:p>
          <a:p>
            <a:pPr algn="just"/>
            <a:r>
              <a:rPr lang="ru-RU" sz="7200" b="1" dirty="0" smtClean="0"/>
              <a:t>Это относится к ИДИВО, который синтезирует 64 проявления. Поэтому, мы Синтез, который </a:t>
            </a:r>
            <a:r>
              <a:rPr lang="ru-RU" sz="7200" b="1" dirty="0" err="1" smtClean="0"/>
              <a:t>эманирует</a:t>
            </a:r>
            <a:r>
              <a:rPr lang="ru-RU" sz="7200" b="1" dirty="0" smtClean="0"/>
              <a:t> из ДИВО, это 32‑ая Ипостась </a:t>
            </a:r>
            <a:r>
              <a:rPr lang="ru-RU" sz="7200" b="1" dirty="0" smtClean="0"/>
              <a:t>Синтеза, </a:t>
            </a:r>
            <a:r>
              <a:rPr lang="ru-RU" sz="7200" b="1" dirty="0" smtClean="0"/>
              <a:t>32‑е проявление, принимаем Огнём, но публикуем, как я сейчас — Мудростью, словом. </a:t>
            </a:r>
            <a:endParaRPr lang="ru-RU" sz="7200" b="1" dirty="0" smtClean="0"/>
          </a:p>
          <a:p>
            <a:pPr algn="just"/>
            <a:r>
              <a:rPr lang="ru-RU" sz="7200" b="1" dirty="0" smtClean="0"/>
              <a:t>То </a:t>
            </a:r>
            <a:r>
              <a:rPr lang="ru-RU" sz="7200" b="1" dirty="0" smtClean="0"/>
              <a:t>есть при публикации </a:t>
            </a:r>
            <a:r>
              <a:rPr lang="ru-RU" sz="7200" b="1" dirty="0" smtClean="0"/>
              <a:t>вслух </a:t>
            </a:r>
            <a:r>
              <a:rPr lang="ru-RU" sz="7200" b="1" dirty="0" smtClean="0"/>
              <a:t>расшифрованным Синтезом, мы внешне публикуем Мудрость. </a:t>
            </a:r>
            <a:endParaRPr lang="ru-RU" sz="7200" b="1" dirty="0" smtClean="0"/>
          </a:p>
          <a:p>
            <a:pPr algn="just"/>
            <a:r>
              <a:rPr lang="ru-RU" sz="7200" b="1" dirty="0" smtClean="0"/>
              <a:t>Есть такой закон любопытный, мало кто на это обращает внимание, а на это стоит обращать внимание. Это надо, чтобы стяжать Огненный мир </a:t>
            </a:r>
            <a:r>
              <a:rPr lang="ru-RU" sz="7200" b="1" dirty="0" err="1" smtClean="0"/>
              <a:t>по‑другому</a:t>
            </a:r>
            <a:r>
              <a:rPr lang="ru-RU" sz="7200" b="1" dirty="0" smtClean="0"/>
              <a:t>. </a:t>
            </a:r>
            <a:endParaRPr lang="ru-RU" sz="7200" b="1" dirty="0" smtClean="0"/>
          </a:p>
          <a:p>
            <a:pPr algn="just">
              <a:buNone/>
            </a:pPr>
            <a:endParaRPr lang="ru-RU" b="1" dirty="0" smtClean="0"/>
          </a:p>
          <a:p>
            <a:pPr algn="just">
              <a:buNone/>
            </a:pPr>
            <a:r>
              <a:rPr lang="ru-RU" sz="6400" dirty="0" smtClean="0"/>
              <a:t>05-06 </a:t>
            </a:r>
            <a:r>
              <a:rPr lang="ru-RU" sz="6400" dirty="0" smtClean="0"/>
              <a:t>января 2013 г., ДИВО 24 Проявления Иркутск, </a:t>
            </a:r>
            <a:r>
              <a:rPr lang="ru-RU" sz="6400" b="1" dirty="0" smtClean="0"/>
              <a:t>22 Синтез Огня</a:t>
            </a:r>
            <a:r>
              <a:rPr lang="ru-RU" sz="6400" dirty="0" smtClean="0"/>
              <a:t> </a:t>
            </a:r>
            <a:r>
              <a:rPr lang="ru-RU" sz="6400" b="1" dirty="0" smtClean="0"/>
              <a:t>«ИВ Всевышний».</a:t>
            </a:r>
            <a:r>
              <a:rPr lang="ru-RU" sz="6400" dirty="0" smtClean="0"/>
              <a:t> </a:t>
            </a:r>
            <a:r>
              <a:rPr lang="ru-RU" sz="6400" b="1" dirty="0" smtClean="0"/>
              <a:t>Соображение</a:t>
            </a:r>
            <a:r>
              <a:rPr lang="ru-RU" sz="6400" dirty="0" smtClean="0"/>
              <a:t>. Виталий Сердюк.</a:t>
            </a:r>
            <a:endParaRPr lang="ru-RU" sz="6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Сына</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a:xfrm>
            <a:off x="457200" y="1412776"/>
            <a:ext cx="8229600" cy="4968552"/>
          </a:xfrm>
        </p:spPr>
        <p:txBody>
          <a:bodyPr>
            <a:normAutofit fontScale="70000" lnSpcReduction="20000"/>
          </a:bodyPr>
          <a:lstStyle/>
          <a:p>
            <a:pPr algn="just"/>
            <a:r>
              <a:rPr lang="ru-RU" b="1" dirty="0" smtClean="0"/>
              <a:t>Изначально Вышестоящий Сын, у которого я имею честь служить, это в </a:t>
            </a:r>
            <a:r>
              <a:rPr lang="ru-RU" b="1" dirty="0" smtClean="0"/>
              <a:t>62‑м</a:t>
            </a:r>
            <a:r>
              <a:rPr lang="ru-RU" b="1" dirty="0" smtClean="0"/>
              <a:t> проявлении как Ведущий ИДИВО, он имеет Огонь Изначально Вышестоящей Мудрости. А внутри источником этой Мудрости является Изначальный Синтез. Это по Стандартам Синтеза. Так же как Отец </a:t>
            </a:r>
            <a:r>
              <a:rPr lang="ru-RU" b="1" dirty="0" err="1" smtClean="0"/>
              <a:t>эманирует</a:t>
            </a:r>
            <a:r>
              <a:rPr lang="ru-RU" b="1" dirty="0" smtClean="0"/>
              <a:t> Изначально Вышестоящий Синтез, а внутри у него — Изначальная Мудрость.</a:t>
            </a:r>
          </a:p>
          <a:p>
            <a:pPr algn="just"/>
            <a:r>
              <a:rPr lang="ru-RU" b="1" dirty="0" smtClean="0"/>
              <a:t>И вот, когда мы сейчас с вами принимаем Синтез — он идёт внутрь нас. И мы сейчас находимся на </a:t>
            </a:r>
            <a:r>
              <a:rPr lang="ru-RU" b="1" dirty="0" smtClean="0"/>
              <a:t>22‑м</a:t>
            </a:r>
            <a:r>
              <a:rPr lang="ru-RU" b="1" dirty="0" smtClean="0"/>
              <a:t>, и для нас Синтез Огня 22‑го проявления, где нас в </a:t>
            </a:r>
            <a:r>
              <a:rPr lang="ru-RU" b="1" dirty="0" err="1" smtClean="0"/>
              <a:t>общем‑то</a:t>
            </a:r>
            <a:r>
              <a:rPr lang="ru-RU" b="1" dirty="0" smtClean="0"/>
              <a:t> нет, и только этим Синтезом мы там появляемся, я имею в виду находящихся на Синтезе, — это для нас Изначальный Синтез, то есть Синтез, которого у нас нет. </a:t>
            </a:r>
            <a:endParaRPr lang="ru-RU" b="1" dirty="0" smtClean="0"/>
          </a:p>
          <a:p>
            <a:pPr algn="just">
              <a:buNone/>
            </a:pPr>
            <a:endParaRPr lang="ru-RU" sz="2600" dirty="0" smtClean="0"/>
          </a:p>
          <a:p>
            <a:pPr algn="just">
              <a:buNone/>
            </a:pPr>
            <a:r>
              <a:rPr lang="ru-RU" sz="2600" dirty="0" smtClean="0"/>
              <a:t>05-06 </a:t>
            </a:r>
            <a:r>
              <a:rPr lang="ru-RU" sz="2600" dirty="0" smtClean="0"/>
              <a:t>января 2013 г., ДИВО 24 Проявления Иркутск, </a:t>
            </a:r>
            <a:r>
              <a:rPr lang="ru-RU" sz="2600" b="1" dirty="0" smtClean="0"/>
              <a:t>22 Синтез Огня</a:t>
            </a:r>
            <a:r>
              <a:rPr lang="ru-RU" sz="2600" dirty="0" smtClean="0"/>
              <a:t> </a:t>
            </a:r>
            <a:r>
              <a:rPr lang="ru-RU" sz="2600" b="1" dirty="0" smtClean="0"/>
              <a:t>«ИВ Всевышний».</a:t>
            </a:r>
            <a:r>
              <a:rPr lang="ru-RU" sz="2600" dirty="0" smtClean="0"/>
              <a:t> </a:t>
            </a:r>
            <a:r>
              <a:rPr lang="ru-RU" sz="2600" b="1" dirty="0" smtClean="0"/>
              <a:t>Соображение</a:t>
            </a:r>
            <a:r>
              <a:rPr lang="ru-RU" sz="2600" dirty="0" smtClean="0"/>
              <a:t>. Виталий Сердюк.</a:t>
            </a:r>
          </a:p>
          <a:p>
            <a:pPr algn="just">
              <a:buNone/>
            </a:pPr>
            <a:r>
              <a:rPr lang="ru-RU" sz="2600" dirty="0" smtClean="0"/>
              <a:t> </a:t>
            </a:r>
            <a:endParaRPr lang="ru-RU"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b="1" dirty="0" smtClean="0">
                <a:latin typeface="Batang" pitchFamily="18" charset="-127"/>
                <a:ea typeface="Batang" pitchFamily="18" charset="-127"/>
              </a:rPr>
              <a:t/>
            </a:r>
            <a:br>
              <a:rPr lang="ru-RU" sz="3600" b="1" dirty="0" smtClean="0">
                <a:latin typeface="Batang" pitchFamily="18" charset="-127"/>
                <a:ea typeface="Batang" pitchFamily="18" charset="-127"/>
              </a:rPr>
            </a:br>
            <a:r>
              <a:rPr lang="ru-RU" sz="3600" b="1" dirty="0" smtClean="0">
                <a:latin typeface="Batang" pitchFamily="18" charset="-127"/>
                <a:ea typeface="Batang" pitchFamily="18" charset="-127"/>
              </a:rPr>
              <a:t>Воскрешение 7 </a:t>
            </a:r>
            <a:r>
              <a:rPr lang="ru-RU" sz="3600" b="1" dirty="0" smtClean="0">
                <a:latin typeface="Batang" pitchFamily="18" charset="-127"/>
                <a:ea typeface="Batang" pitchFamily="18" charset="-127"/>
              </a:rPr>
              <a:t>января </a:t>
            </a:r>
            <a:r>
              <a:rPr lang="ru-RU" sz="3600" b="1" dirty="0" smtClean="0">
                <a:latin typeface="Batang" pitchFamily="18" charset="-127"/>
                <a:ea typeface="Batang" pitchFamily="18" charset="-127"/>
              </a:rPr>
              <a:t>2013г. </a:t>
            </a:r>
            <a:r>
              <a:rPr lang="ru-RU" b="1" dirty="0" smtClean="0"/>
              <a:t/>
            </a:r>
            <a:br>
              <a:rPr lang="ru-RU" b="1" dirty="0" smtClean="0"/>
            </a:br>
            <a:endParaRPr lang="ru-RU" dirty="0"/>
          </a:p>
        </p:txBody>
      </p:sp>
      <p:sp>
        <p:nvSpPr>
          <p:cNvPr id="3" name="Содержимое 2"/>
          <p:cNvSpPr>
            <a:spLocks noGrp="1"/>
          </p:cNvSpPr>
          <p:nvPr>
            <p:ph idx="1"/>
          </p:nvPr>
        </p:nvSpPr>
        <p:spPr/>
        <p:txBody>
          <a:bodyPr>
            <a:normAutofit fontScale="62500" lnSpcReduction="20000"/>
          </a:bodyPr>
          <a:lstStyle/>
          <a:p>
            <a:pPr algn="just"/>
            <a:r>
              <a:rPr lang="ru-RU" b="1" dirty="0" smtClean="0"/>
              <a:t>Воскрешение прошло 7 января 2013. </a:t>
            </a:r>
          </a:p>
          <a:p>
            <a:pPr algn="just"/>
            <a:r>
              <a:rPr lang="ru-RU" dirty="0" smtClean="0"/>
              <a:t>Поздравляю с тем, что мы воскресли и перешли окончательно в Новую Эпоху. Переход, который планировался много лет, завершён, то есть мы исполнили то, что от нас требовали Владыки. Естественно, когда мы это опубликовали, с одной стороны, была радость, что мы это сделали, а с другой – вопрос: «Чем дальше заниматься?» </a:t>
            </a:r>
          </a:p>
          <a:p>
            <a:pPr algn="just"/>
            <a:r>
              <a:rPr lang="ru-RU" dirty="0" smtClean="0"/>
              <a:t>Воскрешение получили 7 </a:t>
            </a:r>
            <a:r>
              <a:rPr lang="ru-RU" i="1" dirty="0" smtClean="0"/>
              <a:t>января</a:t>
            </a:r>
            <a:r>
              <a:rPr lang="ru-RU" dirty="0" smtClean="0"/>
              <a:t>, а статус на него расширили? Вы Воскрешены, а статус у вас не Воскрешён. Путь Христа – собственное распятие, называется. Статус – это для Ведущего, а Воскрешение – это для Человека, и знаменитый иерархический закон: «Просящему </a:t>
            </a:r>
            <a:r>
              <a:rPr lang="ru-RU" dirty="0" smtClean="0"/>
              <a:t>даётся». </a:t>
            </a:r>
            <a:r>
              <a:rPr lang="ru-RU" dirty="0" smtClean="0"/>
              <a:t>А вы просили? </a:t>
            </a:r>
            <a:endParaRPr lang="ru-RU" dirty="0" smtClean="0"/>
          </a:p>
          <a:p>
            <a:pPr algn="just"/>
            <a:r>
              <a:rPr lang="ru-RU" dirty="0" smtClean="0"/>
              <a:t>Путь </a:t>
            </a:r>
            <a:r>
              <a:rPr lang="ru-RU" dirty="0" smtClean="0"/>
              <a:t>Христа, выявление Христа физически собою явлением преображения и Воскрешения новых возможностей каждым</a:t>
            </a:r>
            <a:r>
              <a:rPr lang="ru-RU" i="1" dirty="0" smtClean="0"/>
              <a:t>.</a:t>
            </a:r>
          </a:p>
          <a:p>
            <a:pPr algn="just">
              <a:buNone/>
            </a:pPr>
            <a:endParaRPr lang="ru-RU" sz="2600" i="1" dirty="0" smtClean="0"/>
          </a:p>
          <a:p>
            <a:pPr algn="just">
              <a:buNone/>
            </a:pPr>
            <a:r>
              <a:rPr lang="ru-RU" sz="2600" i="1" dirty="0" smtClean="0"/>
              <a:t>26 </a:t>
            </a:r>
            <a:r>
              <a:rPr lang="ru-RU" sz="2600" i="1" dirty="0" smtClean="0"/>
              <a:t>Синтез Огня «ИВ Христос», ДИВО 14 Про Балтии, В. Сердюк, 19-20 января 2013 года</a:t>
            </a:r>
            <a:endParaRPr lang="ru-RU" sz="2600" dirty="0" smtClean="0"/>
          </a:p>
          <a:p>
            <a:pPr algn="just"/>
            <a:endParaRPr lang="ru-RU" dirty="0" smtClean="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Сына</a:t>
            </a:r>
            <a:endParaRPr lang="ru-RU" sz="3200" dirty="0"/>
          </a:p>
        </p:txBody>
      </p:sp>
      <p:sp>
        <p:nvSpPr>
          <p:cNvPr id="3" name="Содержимое 2"/>
          <p:cNvSpPr>
            <a:spLocks noGrp="1"/>
          </p:cNvSpPr>
          <p:nvPr>
            <p:ph idx="1"/>
          </p:nvPr>
        </p:nvSpPr>
        <p:spPr/>
        <p:txBody>
          <a:bodyPr>
            <a:normAutofit fontScale="70000" lnSpcReduction="20000"/>
          </a:bodyPr>
          <a:lstStyle/>
          <a:p>
            <a:pPr algn="just"/>
            <a:r>
              <a:rPr lang="ru-RU" b="1" dirty="0" smtClean="0"/>
              <a:t>И войдя в 22‑й Синтез Огня, вы начинаете внутрь получать фиксацию Изначального Синтеза 22‑го Изначально Вышестоящего проявления. </a:t>
            </a:r>
            <a:endParaRPr lang="ru-RU" b="1" dirty="0" smtClean="0"/>
          </a:p>
          <a:p>
            <a:pPr algn="just"/>
            <a:r>
              <a:rPr lang="ru-RU" b="1" dirty="0" smtClean="0"/>
              <a:t>При </a:t>
            </a:r>
            <a:r>
              <a:rPr lang="ru-RU" b="1" dirty="0" smtClean="0"/>
              <a:t>этом Ведущий и может быть кто-то в зале успевает что-то расшифровывать от Владыки Кут </a:t>
            </a:r>
            <a:r>
              <a:rPr lang="ru-RU" b="1" dirty="0" err="1" smtClean="0"/>
              <a:t>Хуми</a:t>
            </a:r>
            <a:r>
              <a:rPr lang="ru-RU" b="1" dirty="0" smtClean="0"/>
              <a:t>, и я публикую это вслух, а вы расшифрованный Синтез начинаете обрабатывать силой мысли, так скажем, то есть вы начинаете думать на тему: что вам пришло</a:t>
            </a:r>
            <a:r>
              <a:rPr lang="ru-RU" b="1" dirty="0" smtClean="0"/>
              <a:t>.</a:t>
            </a:r>
          </a:p>
          <a:p>
            <a:pPr algn="just"/>
            <a:r>
              <a:rPr lang="ru-RU" b="1" dirty="0" smtClean="0"/>
              <a:t>И</a:t>
            </a:r>
            <a:r>
              <a:rPr lang="ru-RU" b="1" dirty="0" smtClean="0"/>
              <a:t> вот эта расшифровка Синтеза переводит Синтез в Изначально Вышестоящую Мудрость. </a:t>
            </a:r>
            <a:endParaRPr lang="ru-RU" b="1" dirty="0" smtClean="0"/>
          </a:p>
          <a:p>
            <a:pPr algn="just"/>
            <a:r>
              <a:rPr lang="ru-RU" b="1" dirty="0" smtClean="0"/>
              <a:t>Это </a:t>
            </a:r>
            <a:r>
              <a:rPr lang="ru-RU" b="1" dirty="0" smtClean="0"/>
              <a:t>фактически Путь Сына, когда Синтез внутри — мы публикуем внешне Изначально Вышестоящую Мудрость. </a:t>
            </a:r>
            <a:endParaRPr lang="ru-RU" b="1" dirty="0" smtClean="0"/>
          </a:p>
          <a:p>
            <a:pPr algn="just">
              <a:buNone/>
            </a:pPr>
            <a:endParaRPr lang="ru-RU" sz="2300" dirty="0" smtClean="0"/>
          </a:p>
          <a:p>
            <a:pPr algn="just">
              <a:buNone/>
            </a:pPr>
            <a:r>
              <a:rPr lang="ru-RU" sz="2300" dirty="0" smtClean="0"/>
              <a:t>05-06 </a:t>
            </a:r>
            <a:r>
              <a:rPr lang="ru-RU" sz="2300" dirty="0" smtClean="0"/>
              <a:t>января 2013 г., ДИВО 24 Проявления Иркутск, </a:t>
            </a:r>
            <a:r>
              <a:rPr lang="ru-RU" sz="2300" b="1" dirty="0" smtClean="0"/>
              <a:t>22 Синтез Огня</a:t>
            </a:r>
            <a:r>
              <a:rPr lang="ru-RU" sz="2300" dirty="0" smtClean="0"/>
              <a:t> </a:t>
            </a:r>
            <a:r>
              <a:rPr lang="ru-RU" sz="2300" b="1" dirty="0" smtClean="0"/>
              <a:t>«ИВ Всевышний».</a:t>
            </a:r>
            <a:r>
              <a:rPr lang="ru-RU" sz="2300" dirty="0" smtClean="0"/>
              <a:t> </a:t>
            </a:r>
            <a:r>
              <a:rPr lang="ru-RU" sz="2300" b="1" dirty="0" smtClean="0"/>
              <a:t>Соображение</a:t>
            </a:r>
            <a:r>
              <a:rPr lang="ru-RU" sz="2300" dirty="0" smtClean="0"/>
              <a:t>. Виталий Сердюк.</a:t>
            </a:r>
            <a:endParaRPr lang="ru-RU" sz="23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Сына</a:t>
            </a:r>
            <a:endParaRPr lang="ru-RU" sz="3200" dirty="0"/>
          </a:p>
        </p:txBody>
      </p:sp>
      <p:sp>
        <p:nvSpPr>
          <p:cNvPr id="3" name="Содержимое 2"/>
          <p:cNvSpPr>
            <a:spLocks noGrp="1"/>
          </p:cNvSpPr>
          <p:nvPr>
            <p:ph idx="1"/>
          </p:nvPr>
        </p:nvSpPr>
        <p:spPr/>
        <p:txBody>
          <a:bodyPr>
            <a:normAutofit fontScale="77500" lnSpcReduction="20000"/>
          </a:bodyPr>
          <a:lstStyle/>
          <a:p>
            <a:pPr algn="just"/>
            <a:r>
              <a:rPr lang="ru-RU" dirty="0" smtClean="0"/>
              <a:t>…в </a:t>
            </a:r>
            <a:r>
              <a:rPr lang="ru-RU" dirty="0" smtClean="0"/>
              <a:t>предыдущей эпохе, в </a:t>
            </a:r>
            <a:r>
              <a:rPr lang="ru-RU" dirty="0" smtClean="0"/>
              <a:t>5‑й</a:t>
            </a:r>
            <a:r>
              <a:rPr lang="ru-RU" dirty="0" smtClean="0"/>
              <a:t> расе, у нас был тоже выразитель расы — Сын, только Сын Солнечный, </a:t>
            </a:r>
            <a:r>
              <a:rPr lang="ru-RU" dirty="0" smtClean="0"/>
              <a:t>И</a:t>
            </a:r>
            <a:r>
              <a:rPr lang="ru-RU" dirty="0" smtClean="0"/>
              <a:t> Христос. Христос на тот момент был Глава Иерархии, и </a:t>
            </a:r>
            <a:r>
              <a:rPr lang="ru-RU" dirty="0" smtClean="0"/>
              <a:t>всю 5‑ю</a:t>
            </a:r>
            <a:r>
              <a:rPr lang="ru-RU" dirty="0" smtClean="0"/>
              <a:t> расу мы тоже восходили Сыном и Христом. По итогам </a:t>
            </a:r>
            <a:r>
              <a:rPr lang="ru-RU" dirty="0" smtClean="0"/>
              <a:t>5‑й</a:t>
            </a:r>
            <a:r>
              <a:rPr lang="ru-RU" dirty="0" smtClean="0"/>
              <a:t> расы возможно вхождение в 6‑ю</a:t>
            </a:r>
            <a:r>
              <a:rPr lang="ru-RU" dirty="0" smtClean="0"/>
              <a:t>.</a:t>
            </a:r>
          </a:p>
          <a:p>
            <a:pPr algn="just"/>
            <a:r>
              <a:rPr lang="ru-RU" dirty="0" smtClean="0"/>
              <a:t>Нам </a:t>
            </a:r>
            <a:r>
              <a:rPr lang="ru-RU" dirty="0" smtClean="0"/>
              <a:t>удалось войти. Там говорили: «Возможно». </a:t>
            </a:r>
            <a:r>
              <a:rPr lang="ru-RU" dirty="0" smtClean="0"/>
              <a:t>Нам </a:t>
            </a:r>
            <a:r>
              <a:rPr lang="ru-RU" dirty="0" smtClean="0"/>
              <a:t>удалось сохранить этот Путь и даже перейти в 6‑ю расу, правда, удалось это заранее сделать. Сейчас мы подводим итоги или, как говорят Владыки, снимаем сливки с перехода. То есть можем что-то себе позволить. </a:t>
            </a:r>
            <a:endParaRPr lang="ru-RU" dirty="0" smtClean="0"/>
          </a:p>
          <a:p>
            <a:pPr algn="just">
              <a:buNone/>
            </a:pPr>
            <a:endParaRPr lang="ru-RU" sz="2100" dirty="0" smtClean="0"/>
          </a:p>
          <a:p>
            <a:pPr algn="just">
              <a:buNone/>
            </a:pPr>
            <a:r>
              <a:rPr lang="ru-RU" sz="2100" dirty="0" smtClean="0"/>
              <a:t>05-06 </a:t>
            </a:r>
            <a:r>
              <a:rPr lang="ru-RU" sz="2100" dirty="0" smtClean="0"/>
              <a:t>января 2013 г., ДИВО 24 Проявления Иркутск, </a:t>
            </a:r>
            <a:r>
              <a:rPr lang="ru-RU" sz="2100" b="1" dirty="0" smtClean="0"/>
              <a:t>22 Синтез Огня</a:t>
            </a:r>
            <a:r>
              <a:rPr lang="ru-RU" sz="2100" dirty="0" smtClean="0"/>
              <a:t> </a:t>
            </a:r>
            <a:r>
              <a:rPr lang="ru-RU" sz="2100" b="1" dirty="0" smtClean="0"/>
              <a:t>«ИВ Всевышний».</a:t>
            </a:r>
            <a:r>
              <a:rPr lang="ru-RU" sz="2100" dirty="0" smtClean="0"/>
              <a:t> </a:t>
            </a:r>
            <a:r>
              <a:rPr lang="ru-RU" sz="2100" b="1" dirty="0" smtClean="0"/>
              <a:t>Соображение</a:t>
            </a:r>
            <a:r>
              <a:rPr lang="ru-RU" sz="2100" dirty="0" smtClean="0"/>
              <a:t>. Виталий Сердюк.</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Сына</a:t>
            </a:r>
            <a:endParaRPr lang="ru-RU" sz="3200" dirty="0"/>
          </a:p>
        </p:txBody>
      </p:sp>
      <p:sp>
        <p:nvSpPr>
          <p:cNvPr id="3" name="Содержимое 2"/>
          <p:cNvSpPr>
            <a:spLocks noGrp="1"/>
          </p:cNvSpPr>
          <p:nvPr>
            <p:ph idx="1"/>
          </p:nvPr>
        </p:nvSpPr>
        <p:spPr/>
        <p:txBody>
          <a:bodyPr>
            <a:normAutofit fontScale="70000" lnSpcReduction="20000"/>
          </a:bodyPr>
          <a:lstStyle/>
          <a:p>
            <a:pPr algn="just"/>
            <a:r>
              <a:rPr lang="ru-RU" b="1" dirty="0" smtClean="0"/>
              <a:t>Мы разработали Путь Сына, только Изначально Вышестоящей Метагалактики, поэтому это был Изначально Вышестоящий Сын Метагалактики, где Синтез принимали внутрь, а внешне выражали Мудрость. </a:t>
            </a:r>
          </a:p>
          <a:p>
            <a:pPr algn="just"/>
            <a:r>
              <a:rPr lang="ru-RU" b="1" dirty="0" smtClean="0"/>
              <a:t>И так как это стало массовым явлением, </a:t>
            </a:r>
            <a:r>
              <a:rPr lang="ru-RU" b="1" dirty="0" err="1" smtClean="0"/>
              <a:t>более‑менее</a:t>
            </a:r>
            <a:r>
              <a:rPr lang="ru-RU" b="1" dirty="0" smtClean="0"/>
              <a:t>, мы смеёмся, аналогии не совсем корректны, но в принципе, нас более 50‑ти Ведущих Синтеза, а в предыдущую эпоху было всего лишь 12 Апостолов. </a:t>
            </a:r>
            <a:endParaRPr lang="ru-RU" b="1" dirty="0" smtClean="0"/>
          </a:p>
          <a:p>
            <a:pPr algn="just"/>
            <a:r>
              <a:rPr lang="ru-RU" b="1" dirty="0" smtClean="0"/>
              <a:t>То </a:t>
            </a:r>
            <a:r>
              <a:rPr lang="ru-RU" b="1" dirty="0" smtClean="0"/>
              <a:t>есть когда-то у нас было даже 100 с чем-то Ведущих Синтеза, идущих Сыном одинаково, </a:t>
            </a:r>
            <a:r>
              <a:rPr lang="ru-RU" b="1" dirty="0" smtClean="0"/>
              <a:t>в </a:t>
            </a:r>
            <a:r>
              <a:rPr lang="ru-RU" b="1" dirty="0" smtClean="0"/>
              <a:t>команде. Напоминаю: </a:t>
            </a:r>
            <a:r>
              <a:rPr lang="ru-RU" b="1" dirty="0" smtClean="0"/>
              <a:t>6‑я</a:t>
            </a:r>
            <a:r>
              <a:rPr lang="ru-RU" b="1" dirty="0" smtClean="0"/>
              <a:t> раса — это команда, действует закон «Первый среди равных</a:t>
            </a:r>
            <a:r>
              <a:rPr lang="ru-RU" b="1" dirty="0" smtClean="0"/>
              <a:t>»</a:t>
            </a:r>
            <a:r>
              <a:rPr lang="ru-RU" dirty="0" smtClean="0"/>
              <a:t>.</a:t>
            </a:r>
          </a:p>
          <a:p>
            <a:pPr algn="just">
              <a:buNone/>
            </a:pPr>
            <a:endParaRPr lang="ru-RU" sz="2300" dirty="0" smtClean="0"/>
          </a:p>
          <a:p>
            <a:pPr algn="just">
              <a:buNone/>
            </a:pPr>
            <a:r>
              <a:rPr lang="ru-RU" sz="2300" dirty="0" smtClean="0"/>
              <a:t>05-06 </a:t>
            </a:r>
            <a:r>
              <a:rPr lang="ru-RU" sz="2300" dirty="0" smtClean="0"/>
              <a:t>января 2013 г., ДИВО 24 Проявления Иркутск, </a:t>
            </a:r>
            <a:r>
              <a:rPr lang="ru-RU" sz="2300" b="1" dirty="0" smtClean="0"/>
              <a:t>22 Синтез Огня</a:t>
            </a:r>
            <a:r>
              <a:rPr lang="ru-RU" sz="2300" dirty="0" smtClean="0"/>
              <a:t> </a:t>
            </a:r>
            <a:r>
              <a:rPr lang="ru-RU" sz="2300" b="1" dirty="0" smtClean="0"/>
              <a:t>«ИВ Всевышний».</a:t>
            </a:r>
            <a:r>
              <a:rPr lang="ru-RU" sz="2300" dirty="0" smtClean="0"/>
              <a:t> </a:t>
            </a:r>
            <a:r>
              <a:rPr lang="ru-RU" sz="2300" b="1" dirty="0" smtClean="0"/>
              <a:t>Соображение</a:t>
            </a:r>
            <a:r>
              <a:rPr lang="ru-RU" sz="2300" dirty="0" smtClean="0"/>
              <a:t>. Виталий Сердюк</a:t>
            </a:r>
            <a:r>
              <a:rPr lang="ru-RU" dirty="0" smtClean="0"/>
              <a:t>.</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Сына</a:t>
            </a:r>
            <a:endParaRPr lang="ru-RU" sz="3200" dirty="0"/>
          </a:p>
        </p:txBody>
      </p:sp>
      <p:sp>
        <p:nvSpPr>
          <p:cNvPr id="3" name="Содержимое 2"/>
          <p:cNvSpPr>
            <a:spLocks noGrp="1"/>
          </p:cNvSpPr>
          <p:nvPr>
            <p:ph idx="1"/>
          </p:nvPr>
        </p:nvSpPr>
        <p:spPr>
          <a:xfrm>
            <a:off x="457200" y="1600200"/>
            <a:ext cx="8229600" cy="4925144"/>
          </a:xfrm>
        </p:spPr>
        <p:txBody>
          <a:bodyPr>
            <a:normAutofit fontScale="85000" lnSpcReduction="20000"/>
          </a:bodyPr>
          <a:lstStyle/>
          <a:p>
            <a:pPr algn="just"/>
            <a:r>
              <a:rPr lang="ru-RU" dirty="0" smtClean="0"/>
              <a:t>И вот, создав команду 6‑ой расы, действующих Сыном, то есть принимающих Синтез внутри и выражающих это вовне, </a:t>
            </a:r>
            <a:r>
              <a:rPr lang="ru-RU" dirty="0" smtClean="0"/>
              <a:t>мы </a:t>
            </a:r>
            <a:r>
              <a:rPr lang="ru-RU" dirty="0" smtClean="0"/>
              <a:t>фактически преодолели все традиции </a:t>
            </a:r>
            <a:r>
              <a:rPr lang="ru-RU" dirty="0" smtClean="0"/>
              <a:t>5‑й</a:t>
            </a:r>
            <a:r>
              <a:rPr lang="ru-RU" dirty="0" smtClean="0"/>
              <a:t> расы. </a:t>
            </a:r>
            <a:endParaRPr lang="ru-RU" dirty="0" smtClean="0"/>
          </a:p>
          <a:p>
            <a:pPr algn="just"/>
            <a:r>
              <a:rPr lang="ru-RU" dirty="0" smtClean="0"/>
              <a:t>То </a:t>
            </a:r>
            <a:r>
              <a:rPr lang="ru-RU" dirty="0" smtClean="0"/>
              <a:t>есть создали массовый Путь Сына, который принадлежит не особым посвящённым, не особым продвинутым, а дееспособным и активным. Хотя </a:t>
            </a:r>
            <a:r>
              <a:rPr lang="ru-RU" dirty="0" smtClean="0"/>
              <a:t>их </a:t>
            </a:r>
            <a:r>
              <a:rPr lang="ru-RU" dirty="0" smtClean="0"/>
              <a:t>тоже приходится отбирать, готовить, строить и так далее, </a:t>
            </a:r>
            <a:r>
              <a:rPr lang="ru-RU" dirty="0" smtClean="0"/>
              <a:t>вся </a:t>
            </a:r>
            <a:r>
              <a:rPr lang="ru-RU" dirty="0" smtClean="0"/>
              <a:t>техническая работа. </a:t>
            </a:r>
            <a:endParaRPr lang="ru-RU" dirty="0" smtClean="0"/>
          </a:p>
          <a:p>
            <a:pPr algn="just"/>
            <a:r>
              <a:rPr lang="ru-RU" dirty="0" smtClean="0"/>
              <a:t>Но </a:t>
            </a:r>
            <a:r>
              <a:rPr lang="ru-RU" dirty="0" smtClean="0"/>
              <a:t>это уже система цивилизации, или система Нового Света</a:t>
            </a:r>
            <a:r>
              <a:rPr lang="ru-RU" dirty="0" smtClean="0"/>
              <a:t>.</a:t>
            </a:r>
          </a:p>
          <a:p>
            <a:pPr algn="just">
              <a:buNone/>
            </a:pPr>
            <a:r>
              <a:rPr lang="ru-RU" dirty="0" smtClean="0"/>
              <a:t> </a:t>
            </a:r>
          </a:p>
          <a:p>
            <a:pPr algn="just">
              <a:buNone/>
            </a:pPr>
            <a:r>
              <a:rPr lang="ru-RU" sz="2100" dirty="0" smtClean="0"/>
              <a:t>05-06 </a:t>
            </a:r>
            <a:r>
              <a:rPr lang="ru-RU" sz="2100" dirty="0" smtClean="0"/>
              <a:t>января 2013 г., ДИВО 24 Проявления Иркутск, </a:t>
            </a:r>
            <a:r>
              <a:rPr lang="ru-RU" sz="2100" b="1" dirty="0" smtClean="0"/>
              <a:t>22 Синтез Огня</a:t>
            </a:r>
            <a:r>
              <a:rPr lang="ru-RU" sz="2100" dirty="0" smtClean="0"/>
              <a:t> </a:t>
            </a:r>
            <a:r>
              <a:rPr lang="ru-RU" sz="2100" b="1" dirty="0" smtClean="0"/>
              <a:t>«ИВ Всевышний».</a:t>
            </a:r>
            <a:r>
              <a:rPr lang="ru-RU" sz="2100" dirty="0" smtClean="0"/>
              <a:t> </a:t>
            </a:r>
            <a:r>
              <a:rPr lang="ru-RU" sz="2100" b="1" dirty="0" smtClean="0"/>
              <a:t>Соображение</a:t>
            </a:r>
            <a:r>
              <a:rPr lang="ru-RU" sz="2100" dirty="0" smtClean="0"/>
              <a:t>. Виталий Сердюк.</a:t>
            </a:r>
          </a:p>
          <a:p>
            <a:pPr algn="just"/>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Христа и Путь Сына</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p:txBody>
          <a:bodyPr>
            <a:normAutofit fontScale="70000" lnSpcReduction="20000"/>
          </a:bodyPr>
          <a:lstStyle/>
          <a:p>
            <a:pPr algn="just"/>
            <a:r>
              <a:rPr lang="ru-RU" b="1" dirty="0" smtClean="0"/>
              <a:t>А мы сейчас пойдём в Огненный мир по Изначально Вышестоящим проявлениям. У нас сейчас Огонь 22‑го проявления, значит, мы имеем право войти в Огненный мир 32‑х Изначально Вышестоящих проявлений. Тем более, это задача ИДИВО. </a:t>
            </a:r>
            <a:endParaRPr lang="ru-RU" b="1" dirty="0" smtClean="0"/>
          </a:p>
          <a:p>
            <a:pPr algn="just"/>
            <a:r>
              <a:rPr lang="ru-RU" b="1" dirty="0" smtClean="0"/>
              <a:t>И</a:t>
            </a:r>
            <a:r>
              <a:rPr lang="ru-RU" b="1" dirty="0" smtClean="0"/>
              <a:t> это будет выражать Изначально Вышестоящего Христа. Напоминаю, специально опубликовано, что Христос занимается Изначально Вышестоящим проявлением или </a:t>
            </a:r>
            <a:r>
              <a:rPr lang="ru-RU" b="1" dirty="0" smtClean="0"/>
              <a:t>проявлениями</a:t>
            </a:r>
            <a:r>
              <a:rPr lang="ru-RU" b="1" dirty="0" smtClean="0"/>
              <a:t>. Это Путь Христа. </a:t>
            </a:r>
          </a:p>
          <a:p>
            <a:pPr algn="just"/>
            <a:r>
              <a:rPr lang="ru-RU" b="1" dirty="0" smtClean="0"/>
              <a:t>Вот сейчас, в честь развития Рождества, мы стяжаем Синтез Изначально Вышестоящего Сына как </a:t>
            </a:r>
            <a:r>
              <a:rPr lang="ru-RU" b="1" dirty="0" smtClean="0"/>
              <a:t>6-е</a:t>
            </a:r>
            <a:r>
              <a:rPr lang="ru-RU" b="1" dirty="0" smtClean="0"/>
              <a:t> начало 8‑рицы и Изначально Вышестоящего Христа как </a:t>
            </a:r>
            <a:r>
              <a:rPr lang="ru-RU" b="1" dirty="0" smtClean="0"/>
              <a:t>2‑е</a:t>
            </a:r>
            <a:r>
              <a:rPr lang="ru-RU" b="1" dirty="0" smtClean="0"/>
              <a:t> начало 8‑рицы</a:t>
            </a:r>
            <a:r>
              <a:rPr lang="ru-RU" b="1" dirty="0" smtClean="0"/>
              <a:t>.</a:t>
            </a:r>
          </a:p>
          <a:p>
            <a:pPr algn="just">
              <a:buNone/>
            </a:pPr>
            <a:endParaRPr lang="ru-RU" sz="2300" dirty="0" smtClean="0"/>
          </a:p>
          <a:p>
            <a:pPr algn="just">
              <a:buNone/>
            </a:pPr>
            <a:r>
              <a:rPr lang="ru-RU" sz="2300" dirty="0" smtClean="0"/>
              <a:t>05-06 </a:t>
            </a:r>
            <a:r>
              <a:rPr lang="ru-RU" sz="2300" dirty="0" smtClean="0"/>
              <a:t>января 2013 г., ДИВО 24 Проявления Иркутск, </a:t>
            </a:r>
            <a:r>
              <a:rPr lang="ru-RU" sz="2300" b="1" dirty="0" smtClean="0"/>
              <a:t>22 Синтез Огня</a:t>
            </a:r>
            <a:r>
              <a:rPr lang="ru-RU" sz="2300" dirty="0" smtClean="0"/>
              <a:t> </a:t>
            </a:r>
            <a:r>
              <a:rPr lang="ru-RU" sz="2300" b="1" dirty="0" smtClean="0"/>
              <a:t>«ИВ Всевышний».</a:t>
            </a:r>
            <a:r>
              <a:rPr lang="ru-RU" sz="2300" dirty="0" smtClean="0"/>
              <a:t> </a:t>
            </a:r>
            <a:r>
              <a:rPr lang="ru-RU" sz="2300" b="1" dirty="0" smtClean="0"/>
              <a:t>Соображение</a:t>
            </a:r>
            <a:r>
              <a:rPr lang="ru-RU" sz="2300" dirty="0" smtClean="0"/>
              <a:t>. Виталий Сердюк</a:t>
            </a:r>
            <a:r>
              <a:rPr lang="ru-RU" dirty="0" smtClean="0"/>
              <a:t>.</a:t>
            </a:r>
            <a:endParaRPr lang="ru-RU"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Христа и </a:t>
            </a:r>
            <a:r>
              <a:rPr lang="ru-RU" sz="3200" b="1" dirty="0" smtClean="0">
                <a:latin typeface="Batang" pitchFamily="18" charset="-127"/>
                <a:ea typeface="Batang" pitchFamily="18" charset="-127"/>
              </a:rPr>
              <a:t>П</a:t>
            </a:r>
            <a:r>
              <a:rPr lang="ru-RU" sz="3200" b="1" dirty="0" smtClean="0">
                <a:latin typeface="Batang" pitchFamily="18" charset="-127"/>
                <a:ea typeface="Batang" pitchFamily="18" charset="-127"/>
              </a:rPr>
              <a:t>уть Сына</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a:xfrm>
            <a:off x="457200" y="1600200"/>
            <a:ext cx="8229600" cy="4997152"/>
          </a:xfrm>
        </p:spPr>
        <p:txBody>
          <a:bodyPr>
            <a:normAutofit fontScale="62500" lnSpcReduction="20000"/>
          </a:bodyPr>
          <a:lstStyle/>
          <a:p>
            <a:pPr algn="just"/>
            <a:r>
              <a:rPr lang="ru-RU" dirty="0" smtClean="0"/>
              <a:t>2‑ка входит в 6‑ку как часть. А значит, Изначально Вышестоящий Христос есть часть и </a:t>
            </a:r>
            <a:r>
              <a:rPr lang="ru-RU" dirty="0" err="1" smtClean="0"/>
              <a:t>есмь</a:t>
            </a:r>
            <a:r>
              <a:rPr lang="ru-RU" dirty="0" smtClean="0"/>
              <a:t> внешнее выражение Сына. Поэтому путь по Изначально Вышестоящим проявлениям — это Путь Христа и Путь, ведущий из внешнего к Сыну, как к внутреннему, как к Главе Иерархии.</a:t>
            </a:r>
          </a:p>
          <a:p>
            <a:pPr algn="just"/>
            <a:r>
              <a:rPr lang="ru-RU" dirty="0" smtClean="0"/>
              <a:t>Путь Домов по Изначально Вышестоящим проявлениям — это Путь Христа. А вот внутри Домов, по проявлениям, познавая и вскрывая Синтез, внутренне, и выражая это внешне, — Мудрость,— объясняясь им, мы идём Путём Сына. </a:t>
            </a:r>
          </a:p>
          <a:p>
            <a:pPr algn="just"/>
            <a:r>
              <a:rPr lang="ru-RU" dirty="0" smtClean="0"/>
              <a:t> И вот этот </a:t>
            </a:r>
            <a:r>
              <a:rPr lang="ru-RU" dirty="0" smtClean="0"/>
              <a:t>символ</a:t>
            </a:r>
            <a:r>
              <a:rPr lang="ru-RU" dirty="0" smtClean="0"/>
              <a:t>, когда в конце </a:t>
            </a:r>
            <a:r>
              <a:rPr lang="ru-RU" dirty="0" smtClean="0"/>
              <a:t>5‑й</a:t>
            </a:r>
            <a:r>
              <a:rPr lang="ru-RU" dirty="0" smtClean="0"/>
              <a:t> расы было предсказано, что Сын, то есть Христос, придёт, его никто видеть не будет, но многие будут действовать его Путём. Вот эти многие — это мы с вами, действуем Путём Сына и Христа, выражаясь им. </a:t>
            </a:r>
          </a:p>
          <a:p>
            <a:pPr algn="just"/>
            <a:r>
              <a:rPr lang="ru-RU" dirty="0" smtClean="0"/>
              <a:t>Вот это, пожалуйста, осознайте — у нас Рождество идёт. Мы в процессе Рождества. И так как у нас максимальная концентрация новых возможностей на это Рождество, </a:t>
            </a:r>
            <a:r>
              <a:rPr lang="ru-RU" dirty="0" smtClean="0"/>
              <a:t>давайте </a:t>
            </a:r>
            <a:r>
              <a:rPr lang="ru-RU" dirty="0" smtClean="0"/>
              <a:t>эту максимальную концентрацию выразим</a:t>
            </a:r>
            <a:r>
              <a:rPr lang="ru-RU" dirty="0" smtClean="0"/>
              <a:t>.</a:t>
            </a:r>
          </a:p>
          <a:p>
            <a:pPr algn="just">
              <a:buNone/>
            </a:pPr>
            <a:r>
              <a:rPr lang="ru-RU" dirty="0" smtClean="0"/>
              <a:t> </a:t>
            </a:r>
            <a:r>
              <a:rPr lang="ru-RU" sz="2600" dirty="0" smtClean="0"/>
              <a:t>05-06 января 2013 г., ДИВО 24 Проявления Иркутск, </a:t>
            </a:r>
            <a:r>
              <a:rPr lang="ru-RU" sz="2600" b="1" dirty="0" smtClean="0"/>
              <a:t>22 Синтез Огня</a:t>
            </a:r>
            <a:r>
              <a:rPr lang="ru-RU" sz="2600" dirty="0" smtClean="0"/>
              <a:t> </a:t>
            </a:r>
            <a:r>
              <a:rPr lang="ru-RU" sz="2600" b="1" dirty="0" smtClean="0"/>
              <a:t>«ИВ Всевышний».</a:t>
            </a:r>
            <a:r>
              <a:rPr lang="ru-RU" sz="2600" dirty="0" smtClean="0"/>
              <a:t> </a:t>
            </a:r>
            <a:r>
              <a:rPr lang="ru-RU" sz="2600" b="1" dirty="0" smtClean="0"/>
              <a:t>Соображение</a:t>
            </a:r>
            <a:r>
              <a:rPr lang="ru-RU" sz="2600" dirty="0" smtClean="0"/>
              <a:t>. Виталий Сердюк.</a:t>
            </a:r>
            <a:endParaRPr lang="ru-RU" sz="2600" dirty="0" smtClean="0"/>
          </a:p>
          <a:p>
            <a:pPr algn="just"/>
            <a:endParaRPr lang="ru-RU" dirty="0" smtClean="0"/>
          </a:p>
          <a:p>
            <a:pPr algn="just">
              <a:buNone/>
            </a:pPr>
            <a:endParaRPr lang="ru-RU" dirty="0" smtClean="0"/>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smtClean="0">
                <a:latin typeface="Batang" pitchFamily="18" charset="-127"/>
                <a:ea typeface="Batang" pitchFamily="18" charset="-127"/>
              </a:rPr>
              <a:t>О вхождении в Истину Новым Светом Изначально </a:t>
            </a:r>
            <a:r>
              <a:rPr lang="ru-RU" sz="2800" b="1" dirty="0" smtClean="0">
                <a:latin typeface="Batang" pitchFamily="18" charset="-127"/>
                <a:ea typeface="Batang" pitchFamily="18" charset="-127"/>
              </a:rPr>
              <a:t>Вышестоящей Метагалактики</a:t>
            </a:r>
            <a:endParaRPr lang="ru-RU" sz="2800" dirty="0"/>
          </a:p>
        </p:txBody>
      </p:sp>
      <p:sp>
        <p:nvSpPr>
          <p:cNvPr id="3" name="Содержимое 2"/>
          <p:cNvSpPr>
            <a:spLocks noGrp="1"/>
          </p:cNvSpPr>
          <p:nvPr>
            <p:ph idx="1"/>
          </p:nvPr>
        </p:nvSpPr>
        <p:spPr/>
        <p:txBody>
          <a:bodyPr>
            <a:normAutofit fontScale="62500" lnSpcReduction="20000"/>
          </a:bodyPr>
          <a:lstStyle/>
          <a:p>
            <a:pPr algn="just"/>
            <a:r>
              <a:rPr lang="ru-RU" dirty="0" smtClean="0"/>
              <a:t>Мы стяжаем Синтез 32‑х проявлений, Огненный мир. 32 проявления — это Ипостась Синтеза ДИВО. Мы войдём в Огонь Огненного мира 32‑х проявлений, внимание, и из Огня перейдём в Свет Изначально Вышестоящей Метагалактики. Войдём в Источник Нового Света. </a:t>
            </a:r>
            <a:endParaRPr lang="ru-RU" dirty="0" smtClean="0"/>
          </a:p>
          <a:p>
            <a:pPr algn="just"/>
            <a:r>
              <a:rPr lang="ru-RU" dirty="0" smtClean="0"/>
              <a:t>Вот в это мы сейчас и пойдём — в Истину Новым Светом Изначально Вышестоящей Метагалактики через Огненный мир 32‑х Изначально Вышестоящих </a:t>
            </a:r>
            <a:r>
              <a:rPr lang="ru-RU" dirty="0" smtClean="0"/>
              <a:t>проявлений, впитав </a:t>
            </a:r>
            <a:r>
              <a:rPr lang="ru-RU" dirty="0" smtClean="0"/>
              <a:t>соответствующий Огонь 32‑проявленный и переведя этот Огонь в Новый Свет. </a:t>
            </a:r>
            <a:endParaRPr lang="ru-RU" dirty="0" smtClean="0"/>
          </a:p>
          <a:p>
            <a:pPr algn="just"/>
            <a:r>
              <a:rPr lang="ru-RU" dirty="0" smtClean="0"/>
              <a:t>И</a:t>
            </a:r>
            <a:r>
              <a:rPr lang="ru-RU" dirty="0" smtClean="0"/>
              <a:t> будем искать с вами баланс перехода из Огня в Новый Свет, из Нового Света в Огонь. </a:t>
            </a:r>
            <a:endParaRPr lang="ru-RU" dirty="0" smtClean="0"/>
          </a:p>
          <a:p>
            <a:pPr algn="just"/>
            <a:r>
              <a:rPr lang="ru-RU" b="1" dirty="0" smtClean="0"/>
              <a:t>Без </a:t>
            </a:r>
            <a:r>
              <a:rPr lang="ru-RU" b="1" dirty="0" smtClean="0"/>
              <a:t>Огня в Новый Свет не войдут</a:t>
            </a:r>
            <a:r>
              <a:rPr lang="ru-RU" dirty="0" smtClean="0"/>
              <a:t>. Поэтому Новая Эпоха объявлена эпохой Огня</a:t>
            </a:r>
            <a:r>
              <a:rPr lang="ru-RU" dirty="0" smtClean="0"/>
              <a:t>.</a:t>
            </a:r>
          </a:p>
          <a:p>
            <a:pPr algn="just"/>
            <a:r>
              <a:rPr lang="ru-RU" dirty="0" smtClean="0"/>
              <a:t>А без Света Новой Материи </a:t>
            </a:r>
            <a:r>
              <a:rPr lang="ru-RU" dirty="0" smtClean="0"/>
              <a:t>6‑й</a:t>
            </a:r>
            <a:r>
              <a:rPr lang="ru-RU" dirty="0" smtClean="0"/>
              <a:t> расы тоже не будет. </a:t>
            </a:r>
            <a:endParaRPr lang="ru-RU" dirty="0" smtClean="0"/>
          </a:p>
          <a:p>
            <a:pPr algn="just">
              <a:buNone/>
            </a:pPr>
            <a:endParaRPr lang="ru-RU" sz="2600" dirty="0" smtClean="0"/>
          </a:p>
          <a:p>
            <a:pPr algn="just">
              <a:buNone/>
            </a:pPr>
            <a:r>
              <a:rPr lang="ru-RU" sz="2600" dirty="0" smtClean="0"/>
              <a:t>05-06 </a:t>
            </a:r>
            <a:r>
              <a:rPr lang="ru-RU" sz="2600" dirty="0" smtClean="0"/>
              <a:t>января 2013 г., ДИВО 24 Проявления Иркутск, </a:t>
            </a:r>
            <a:r>
              <a:rPr lang="ru-RU" sz="2600" b="1" dirty="0" smtClean="0"/>
              <a:t>22 Синтез Огня</a:t>
            </a:r>
            <a:r>
              <a:rPr lang="ru-RU" sz="2600" dirty="0" smtClean="0"/>
              <a:t> </a:t>
            </a:r>
            <a:r>
              <a:rPr lang="ru-RU" sz="2600" b="1" dirty="0" smtClean="0"/>
              <a:t>«ИВ Всевышний».</a:t>
            </a:r>
            <a:r>
              <a:rPr lang="ru-RU" sz="2600" dirty="0" smtClean="0"/>
              <a:t> </a:t>
            </a:r>
            <a:r>
              <a:rPr lang="ru-RU" sz="2600" b="1" dirty="0" smtClean="0"/>
              <a:t>Соображение</a:t>
            </a:r>
            <a:r>
              <a:rPr lang="ru-RU" sz="2600" dirty="0" smtClean="0"/>
              <a:t>. Виталий Сердюк.</a:t>
            </a:r>
          </a:p>
          <a:p>
            <a:pPr algn="just"/>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latin typeface="Batang" pitchFamily="18" charset="-127"/>
                <a:ea typeface="Batang" pitchFamily="18" charset="-127"/>
              </a:rPr>
              <a:t>О вхождении в Истину Новым Светом Изначально Вышестоящей Метагалактики</a:t>
            </a:r>
            <a:endParaRPr lang="ru-RU" sz="2800" dirty="0"/>
          </a:p>
        </p:txBody>
      </p:sp>
      <p:sp>
        <p:nvSpPr>
          <p:cNvPr id="3" name="Содержимое 2"/>
          <p:cNvSpPr>
            <a:spLocks noGrp="1"/>
          </p:cNvSpPr>
          <p:nvPr>
            <p:ph idx="1"/>
          </p:nvPr>
        </p:nvSpPr>
        <p:spPr>
          <a:xfrm>
            <a:off x="457200" y="1600200"/>
            <a:ext cx="8229600" cy="4925144"/>
          </a:xfrm>
        </p:spPr>
        <p:txBody>
          <a:bodyPr>
            <a:normAutofit lnSpcReduction="10000"/>
          </a:bodyPr>
          <a:lstStyle/>
          <a:p>
            <a:pPr algn="just"/>
            <a:r>
              <a:rPr lang="ru-RU" sz="2600" dirty="0" smtClean="0"/>
              <a:t>Вот поэтому мы бьёмся над проявлениями, а не остаёмся в присутствиях Метагалактики</a:t>
            </a:r>
            <a:r>
              <a:rPr lang="ru-RU" sz="2600" dirty="0" smtClean="0"/>
              <a:t>.</a:t>
            </a:r>
          </a:p>
          <a:p>
            <a:pPr algn="just"/>
            <a:r>
              <a:rPr lang="ru-RU" sz="2600" dirty="0" smtClean="0"/>
              <a:t>Мы б, конечно, создали </a:t>
            </a:r>
            <a:r>
              <a:rPr lang="ru-RU" sz="2600" dirty="0" smtClean="0"/>
              <a:t>6‑ю</a:t>
            </a:r>
            <a:r>
              <a:rPr lang="ru-RU" sz="2600" dirty="0" smtClean="0"/>
              <a:t> расу выходом в Метагалактику </a:t>
            </a:r>
            <a:r>
              <a:rPr lang="ru-RU" sz="2600" dirty="0" smtClean="0"/>
              <a:t>ФА,</a:t>
            </a:r>
            <a:r>
              <a:rPr lang="ru-RU" sz="2600" dirty="0" smtClean="0"/>
              <a:t> </a:t>
            </a:r>
            <a:r>
              <a:rPr lang="ru-RU" sz="2600" dirty="0" smtClean="0"/>
              <a:t>2‑е</a:t>
            </a:r>
            <a:r>
              <a:rPr lang="ru-RU" sz="2600" dirty="0" smtClean="0"/>
              <a:t> проявление. И потом бы долго десятилетиями, столетиями входили в </a:t>
            </a:r>
            <a:r>
              <a:rPr lang="ru-RU" sz="2600" dirty="0" smtClean="0"/>
              <a:t>32‑е</a:t>
            </a:r>
            <a:r>
              <a:rPr lang="ru-RU" sz="2600" dirty="0" smtClean="0"/>
              <a:t> проявление </a:t>
            </a:r>
            <a:r>
              <a:rPr lang="ru-RU" sz="2600" dirty="0" smtClean="0"/>
              <a:t>6‑й</a:t>
            </a:r>
            <a:r>
              <a:rPr lang="ru-RU" sz="2600" dirty="0" smtClean="0"/>
              <a:t> расой, а нам удалось это пробежать, буквально за годы. </a:t>
            </a:r>
            <a:endParaRPr lang="ru-RU" sz="2600" dirty="0" smtClean="0"/>
          </a:p>
          <a:p>
            <a:pPr algn="just"/>
            <a:r>
              <a:rPr lang="ru-RU" sz="2600" dirty="0" smtClean="0"/>
              <a:t>Поэтому </a:t>
            </a:r>
            <a:r>
              <a:rPr lang="ru-RU" sz="2600" dirty="0" smtClean="0"/>
              <a:t>так сложен Синтез и быстрота его восхождения. Мы искали вот этот Источник Света, а нашли его в </a:t>
            </a:r>
            <a:r>
              <a:rPr lang="ru-RU" sz="2600" dirty="0" smtClean="0"/>
              <a:t>32‑м</a:t>
            </a:r>
            <a:r>
              <a:rPr lang="ru-RU" sz="2600" dirty="0" smtClean="0"/>
              <a:t> проявлении</a:t>
            </a:r>
            <a:r>
              <a:rPr lang="ru-RU" dirty="0" smtClean="0"/>
              <a:t>. </a:t>
            </a:r>
            <a:endParaRPr lang="ru-RU" dirty="0" smtClean="0"/>
          </a:p>
          <a:p>
            <a:pPr algn="just">
              <a:buNone/>
            </a:pPr>
            <a:endParaRPr lang="ru-RU" sz="1900" dirty="0" smtClean="0"/>
          </a:p>
          <a:p>
            <a:pPr algn="just">
              <a:buNone/>
            </a:pPr>
            <a:r>
              <a:rPr lang="ru-RU" sz="1900" dirty="0" smtClean="0"/>
              <a:t>05-06 </a:t>
            </a:r>
            <a:r>
              <a:rPr lang="ru-RU" sz="1900" dirty="0" smtClean="0"/>
              <a:t>января 2013 г., ДИВО 24 Проявления Иркутск, </a:t>
            </a:r>
            <a:r>
              <a:rPr lang="ru-RU" sz="1900" b="1" dirty="0" smtClean="0"/>
              <a:t>22 Синтез Огня</a:t>
            </a:r>
            <a:r>
              <a:rPr lang="ru-RU" sz="1900" dirty="0" smtClean="0"/>
              <a:t> </a:t>
            </a:r>
            <a:r>
              <a:rPr lang="ru-RU" sz="1900" b="1" dirty="0" smtClean="0"/>
              <a:t>«ИВ Всевышний».</a:t>
            </a:r>
            <a:r>
              <a:rPr lang="ru-RU" sz="1900" dirty="0" smtClean="0"/>
              <a:t> </a:t>
            </a:r>
            <a:r>
              <a:rPr lang="ru-RU" sz="1900" b="1" dirty="0" smtClean="0"/>
              <a:t>Соображение</a:t>
            </a:r>
            <a:r>
              <a:rPr lang="ru-RU" sz="1900" dirty="0" smtClean="0"/>
              <a:t>. Виталий Сердюк.</a:t>
            </a:r>
            <a:endParaRPr lang="ru-RU" sz="1900" dirty="0" smtClean="0"/>
          </a:p>
          <a:p>
            <a:pPr algn="just">
              <a:buNone/>
            </a:pPr>
            <a:endParaRPr lang="ru-RU" dirty="0" smtClean="0"/>
          </a:p>
          <a:p>
            <a:pPr algn="just"/>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smtClean="0">
                <a:latin typeface="Batang" pitchFamily="18" charset="-127"/>
                <a:ea typeface="Batang" pitchFamily="18" charset="-127"/>
              </a:rPr>
              <a:t>О вхождении в Истину Новым Светом Изначально Вышестоящей Метагалактики</a:t>
            </a:r>
            <a:endParaRPr lang="ru-RU" sz="2800" dirty="0"/>
          </a:p>
        </p:txBody>
      </p:sp>
      <p:sp>
        <p:nvSpPr>
          <p:cNvPr id="3" name="Содержимое 2"/>
          <p:cNvSpPr>
            <a:spLocks noGrp="1"/>
          </p:cNvSpPr>
          <p:nvPr>
            <p:ph idx="1"/>
          </p:nvPr>
        </p:nvSpPr>
        <p:spPr/>
        <p:txBody>
          <a:bodyPr>
            <a:normAutofit fontScale="77500" lnSpcReduction="20000"/>
          </a:bodyPr>
          <a:lstStyle/>
          <a:p>
            <a:pPr algn="just"/>
            <a:r>
              <a:rPr lang="ru-RU" dirty="0" smtClean="0"/>
              <a:t>Вот на </a:t>
            </a:r>
            <a:r>
              <a:rPr lang="ru-RU" dirty="0" smtClean="0"/>
              <a:t>32‑м</a:t>
            </a:r>
            <a:r>
              <a:rPr lang="ru-RU" dirty="0" smtClean="0"/>
              <a:t> проявлении </a:t>
            </a:r>
            <a:r>
              <a:rPr lang="ru-RU" dirty="0" smtClean="0"/>
              <a:t>мы </a:t>
            </a:r>
            <a:r>
              <a:rPr lang="ru-RU" dirty="0" smtClean="0"/>
              <a:t>и находим тот источник Света, сокращённо ИС, в обратном порядке Синтез — того источника Света, в котором мы можем существовать, куда мы можем войти и которым мы можем управлять </a:t>
            </a:r>
            <a:r>
              <a:rPr lang="ru-RU" dirty="0" smtClean="0"/>
              <a:t>материей.</a:t>
            </a:r>
          </a:p>
          <a:p>
            <a:pPr algn="just"/>
            <a:r>
              <a:rPr lang="ru-RU" dirty="0" smtClean="0"/>
              <a:t>Потому </a:t>
            </a:r>
            <a:r>
              <a:rPr lang="ru-RU" dirty="0" smtClean="0"/>
              <a:t>что Свет есть управление материей. Поэтому источник Света и тот Свет, Изначальный Свет, который вы сейчас получили, — это Управитель Изначальной Материи 32‑х проявлений</a:t>
            </a:r>
            <a:r>
              <a:rPr lang="ru-RU" dirty="0" smtClean="0"/>
              <a:t>.</a:t>
            </a:r>
          </a:p>
          <a:p>
            <a:pPr algn="just"/>
            <a:r>
              <a:rPr lang="ru-RU" dirty="0" smtClean="0"/>
              <a:t>И вот, войдя в Источник Света и в Изначальный Свет, мы и дошли до явления Света, являемого Изначально Вышестоящим Отцом напрямую</a:t>
            </a:r>
            <a:r>
              <a:rPr lang="ru-RU" dirty="0" smtClean="0"/>
              <a:t>.</a:t>
            </a:r>
          </a:p>
          <a:p>
            <a:pPr algn="just">
              <a:buNone/>
            </a:pPr>
            <a:r>
              <a:rPr lang="ru-RU" sz="2300" dirty="0" smtClean="0"/>
              <a:t>05-06 января 2013 г., ДИВО 24 Проявления Иркутск, </a:t>
            </a:r>
            <a:r>
              <a:rPr lang="ru-RU" sz="2300" b="1" dirty="0" smtClean="0"/>
              <a:t>22 Синтез Огня</a:t>
            </a:r>
            <a:r>
              <a:rPr lang="ru-RU" sz="2300" dirty="0" smtClean="0"/>
              <a:t> </a:t>
            </a:r>
            <a:r>
              <a:rPr lang="ru-RU" sz="2300" b="1" dirty="0" smtClean="0"/>
              <a:t>«ИВ Всевышний».</a:t>
            </a:r>
            <a:r>
              <a:rPr lang="ru-RU" sz="2300" dirty="0" smtClean="0"/>
              <a:t> </a:t>
            </a:r>
            <a:r>
              <a:rPr lang="ru-RU" sz="2300" b="1" dirty="0" smtClean="0"/>
              <a:t>Соображение</a:t>
            </a:r>
            <a:r>
              <a:rPr lang="ru-RU" sz="2300" dirty="0" smtClean="0"/>
              <a:t>. Виталий Сердюк</a:t>
            </a:r>
            <a:r>
              <a:rPr lang="ru-RU" dirty="0" smtClean="0"/>
              <a:t>.</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latin typeface="Batang" pitchFamily="18" charset="-127"/>
                <a:ea typeface="Batang" pitchFamily="18" charset="-127"/>
              </a:rPr>
              <a:t>О вхождении в Истину Новым Светом Изначально Вышестоящей Метагалактики</a:t>
            </a:r>
            <a:endParaRPr lang="ru-RU" sz="2800" dirty="0"/>
          </a:p>
        </p:txBody>
      </p:sp>
      <p:sp>
        <p:nvSpPr>
          <p:cNvPr id="3" name="Содержимое 2"/>
          <p:cNvSpPr>
            <a:spLocks noGrp="1"/>
          </p:cNvSpPr>
          <p:nvPr>
            <p:ph idx="1"/>
          </p:nvPr>
        </p:nvSpPr>
        <p:spPr>
          <a:xfrm>
            <a:off x="457200" y="1600200"/>
            <a:ext cx="8229600" cy="4997152"/>
          </a:xfrm>
        </p:spPr>
        <p:txBody>
          <a:bodyPr>
            <a:normAutofit fontScale="85000" lnSpcReduction="20000"/>
          </a:bodyPr>
          <a:lstStyle/>
          <a:p>
            <a:pPr algn="just"/>
            <a:r>
              <a:rPr lang="ru-RU" dirty="0" smtClean="0"/>
              <a:t>И здесь не будет высокопарно заявить, что все эти годы, лет 11 Синтеза, и все 17 лет после выражения </a:t>
            </a:r>
            <a:r>
              <a:rPr lang="ru-RU" dirty="0" err="1" smtClean="0"/>
              <a:t>Аватара</a:t>
            </a:r>
            <a:r>
              <a:rPr lang="ru-RU" dirty="0" smtClean="0"/>
              <a:t> Синтеза Планетой, мы фактически готовились к этому. </a:t>
            </a:r>
            <a:endParaRPr lang="ru-RU" dirty="0" smtClean="0"/>
          </a:p>
          <a:p>
            <a:pPr algn="just"/>
            <a:r>
              <a:rPr lang="ru-RU" dirty="0" smtClean="0"/>
              <a:t>То </a:t>
            </a:r>
            <a:r>
              <a:rPr lang="ru-RU" dirty="0" smtClean="0"/>
              <a:t>есть насыщались Огнём, </a:t>
            </a:r>
            <a:r>
              <a:rPr lang="ru-RU" dirty="0" err="1" smtClean="0"/>
              <a:t>компактифицировали</a:t>
            </a:r>
            <a:r>
              <a:rPr lang="ru-RU" dirty="0" smtClean="0"/>
              <a:t> его, фиксировали его, возжигали его, чтобы рано или поздно перейти в Изначальный Синтез. Смочь</a:t>
            </a:r>
            <a:r>
              <a:rPr lang="ru-RU" dirty="0" smtClean="0"/>
              <a:t>.</a:t>
            </a:r>
          </a:p>
          <a:p>
            <a:pPr algn="just"/>
            <a:r>
              <a:rPr lang="ru-RU" dirty="0" smtClean="0"/>
              <a:t>Это </a:t>
            </a:r>
            <a:r>
              <a:rPr lang="ru-RU" dirty="0" smtClean="0"/>
              <a:t>не отменяет, что у нас есть Изначальный Огонь, и мы его копим тем Синтезом, в том числе и Синтезом Огня, которым мы с вами занимаемся. </a:t>
            </a:r>
            <a:endParaRPr lang="ru-RU" dirty="0" smtClean="0"/>
          </a:p>
          <a:p>
            <a:pPr algn="just"/>
            <a:r>
              <a:rPr lang="ru-RU" dirty="0" smtClean="0"/>
              <a:t>Поэтому здесь есть 2 вида явления</a:t>
            </a:r>
            <a:r>
              <a:rPr lang="ru-RU" dirty="0" smtClean="0"/>
              <a:t>.</a:t>
            </a:r>
          </a:p>
          <a:p>
            <a:pPr algn="just">
              <a:buNone/>
            </a:pPr>
            <a:endParaRPr lang="ru-RU" sz="2100" dirty="0" smtClean="0"/>
          </a:p>
          <a:p>
            <a:pPr algn="just">
              <a:buNone/>
            </a:pPr>
            <a:r>
              <a:rPr lang="ru-RU" sz="2100" dirty="0" smtClean="0"/>
              <a:t>05-06 </a:t>
            </a:r>
            <a:r>
              <a:rPr lang="ru-RU" sz="2100" dirty="0" smtClean="0"/>
              <a:t>января 2013 г., ДИВО 24 Проявления Иркутск, </a:t>
            </a:r>
            <a:r>
              <a:rPr lang="ru-RU" sz="2100" b="1" dirty="0" smtClean="0"/>
              <a:t>22 Синтез Огня</a:t>
            </a:r>
            <a:r>
              <a:rPr lang="ru-RU" sz="2100" dirty="0" smtClean="0"/>
              <a:t> </a:t>
            </a:r>
            <a:r>
              <a:rPr lang="ru-RU" sz="2100" b="1" dirty="0" smtClean="0"/>
              <a:t>«ИВ Всевышний».</a:t>
            </a:r>
            <a:r>
              <a:rPr lang="ru-RU" sz="2100" dirty="0" smtClean="0"/>
              <a:t> </a:t>
            </a:r>
            <a:r>
              <a:rPr lang="ru-RU" sz="2100" b="1" dirty="0" smtClean="0"/>
              <a:t>Соображение</a:t>
            </a:r>
            <a:r>
              <a:rPr lang="ru-RU" sz="2100" dirty="0" smtClean="0"/>
              <a:t>. Виталий Сердюк</a:t>
            </a:r>
            <a:r>
              <a:rPr lang="ru-RU" dirty="0" smtClean="0"/>
              <a:t>.</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Процесс Воскрешения</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a:xfrm>
            <a:off x="457200" y="1600200"/>
            <a:ext cx="8229600" cy="4853136"/>
          </a:xfrm>
        </p:spPr>
        <p:txBody>
          <a:bodyPr>
            <a:normAutofit/>
          </a:bodyPr>
          <a:lstStyle/>
          <a:p>
            <a:pPr algn="just"/>
            <a:r>
              <a:rPr lang="ru-RU" sz="2800" dirty="0" smtClean="0"/>
              <a:t>Воскрешение — это переход из одного типа жизни в иной. У Христа это произошло, когда он, наработав Тонкое мировое тело, перестал жить только физическим телом и перешёл в синтез тонкого и физического. То есть, в так называемый, физический божественный мир. То есть он смог познать этот мир по-человечески и стал как человек, равный </a:t>
            </a:r>
            <a:r>
              <a:rPr lang="ru-RU" sz="2800" dirty="0" smtClean="0"/>
              <a:t>богам. </a:t>
            </a:r>
          </a:p>
          <a:p>
            <a:pPr algn="just">
              <a:buNone/>
            </a:pPr>
            <a:endParaRPr lang="ru-RU" sz="1700" dirty="0" smtClean="0"/>
          </a:p>
          <a:p>
            <a:pPr algn="just">
              <a:buNone/>
            </a:pPr>
            <a:r>
              <a:rPr lang="ru-RU" sz="1700" dirty="0" smtClean="0"/>
              <a:t>05-06 </a:t>
            </a:r>
            <a:r>
              <a:rPr lang="ru-RU" sz="1700" dirty="0" smtClean="0"/>
              <a:t>января 2013 г., ДИВО 24 Проявления Иркутск, </a:t>
            </a:r>
            <a:r>
              <a:rPr lang="ru-RU" sz="1700" b="1" dirty="0" smtClean="0"/>
              <a:t>22 Синтез Огня</a:t>
            </a:r>
            <a:r>
              <a:rPr lang="ru-RU" sz="1700" dirty="0" smtClean="0"/>
              <a:t> </a:t>
            </a:r>
            <a:r>
              <a:rPr lang="ru-RU" sz="1700" b="1" dirty="0" smtClean="0"/>
              <a:t>«ИВ Всевышний».</a:t>
            </a:r>
            <a:r>
              <a:rPr lang="ru-RU" sz="1700" dirty="0" smtClean="0"/>
              <a:t> </a:t>
            </a:r>
            <a:r>
              <a:rPr lang="ru-RU" sz="1700" b="1" dirty="0" smtClean="0"/>
              <a:t>Соображение</a:t>
            </a:r>
            <a:r>
              <a:rPr lang="ru-RU" sz="1700" dirty="0" smtClean="0"/>
              <a:t>. Виталий Сердюк.</a:t>
            </a:r>
          </a:p>
          <a:p>
            <a:pPr algn="just">
              <a:buNone/>
            </a:pPr>
            <a:endParaRPr lang="ru-RU" dirty="0" smtClean="0"/>
          </a:p>
          <a:p>
            <a:pPr algn="just"/>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Огня и Материи</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a:xfrm>
            <a:off x="467544" y="1556792"/>
            <a:ext cx="8229600" cy="4853136"/>
          </a:xfrm>
        </p:spPr>
        <p:txBody>
          <a:bodyPr>
            <a:normAutofit lnSpcReduction="10000"/>
          </a:bodyPr>
          <a:lstStyle/>
          <a:p>
            <a:r>
              <a:rPr lang="ru-RU" sz="2800" dirty="0" smtClean="0"/>
              <a:t>Огненный мир 32‑мя </a:t>
            </a:r>
            <a:r>
              <a:rPr lang="ru-RU" sz="2800" dirty="0" smtClean="0"/>
              <a:t>проявлениями</a:t>
            </a:r>
            <a:r>
              <a:rPr lang="ru-RU" sz="2800" dirty="0" smtClean="0"/>
              <a:t> — это Огонь. </a:t>
            </a:r>
          </a:p>
          <a:p>
            <a:r>
              <a:rPr lang="ru-RU" sz="2800" dirty="0" smtClean="0"/>
              <a:t>24‑е</a:t>
            </a:r>
            <a:r>
              <a:rPr lang="ru-RU" sz="2800" dirty="0" smtClean="0"/>
              <a:t> проявление, </a:t>
            </a:r>
            <a:r>
              <a:rPr lang="ru-RU" sz="2800" dirty="0" smtClean="0"/>
              <a:t>Изначально </a:t>
            </a:r>
            <a:r>
              <a:rPr lang="ru-RU" sz="2800" dirty="0" smtClean="0"/>
              <a:t>Вышестоящее, — это Дух. </a:t>
            </a:r>
          </a:p>
          <a:p>
            <a:r>
              <a:rPr lang="ru-RU" sz="2800" dirty="0" smtClean="0"/>
              <a:t>16‑е</a:t>
            </a:r>
            <a:r>
              <a:rPr lang="ru-RU" sz="2800" dirty="0" smtClean="0"/>
              <a:t> проявление — это Свет. Тонкий мир, </a:t>
            </a:r>
          </a:p>
          <a:p>
            <a:r>
              <a:rPr lang="ru-RU" sz="2800" dirty="0" smtClean="0"/>
              <a:t>И </a:t>
            </a:r>
            <a:r>
              <a:rPr lang="ru-RU" sz="2800" dirty="0" smtClean="0"/>
              <a:t>8‑е</a:t>
            </a:r>
            <a:r>
              <a:rPr lang="ru-RU" sz="2800" dirty="0" smtClean="0"/>
              <a:t> проявление — это Энергия. </a:t>
            </a:r>
          </a:p>
          <a:p>
            <a:pPr>
              <a:buNone/>
            </a:pPr>
            <a:r>
              <a:rPr lang="ru-RU" sz="2800" dirty="0" smtClean="0"/>
              <a:t>Это один путь. Это путь материи</a:t>
            </a:r>
            <a:r>
              <a:rPr lang="ru-RU" sz="2800" dirty="0" smtClean="0"/>
              <a:t>.</a:t>
            </a:r>
            <a:r>
              <a:rPr lang="ru-RU" sz="2800" dirty="0" smtClean="0"/>
              <a:t> </a:t>
            </a:r>
            <a:endParaRPr lang="ru-RU" sz="2800" dirty="0" smtClean="0"/>
          </a:p>
          <a:p>
            <a:r>
              <a:rPr lang="ru-RU" sz="2800" dirty="0" smtClean="0"/>
              <a:t>Но </a:t>
            </a:r>
            <a:r>
              <a:rPr lang="ru-RU" sz="2800" dirty="0" smtClean="0"/>
              <a:t>кроме пути материи, есть </a:t>
            </a:r>
            <a:r>
              <a:rPr lang="ru-RU" sz="2800" dirty="0" smtClean="0"/>
              <a:t>Путь </a:t>
            </a:r>
            <a:r>
              <a:rPr lang="ru-RU" sz="2800" dirty="0" smtClean="0"/>
              <a:t>Отца. </a:t>
            </a:r>
            <a:r>
              <a:rPr lang="ru-RU" sz="2800" dirty="0" smtClean="0"/>
              <a:t>Когда </a:t>
            </a:r>
            <a:r>
              <a:rPr lang="ru-RU" sz="2800" dirty="0" smtClean="0"/>
              <a:t>мы идём не материей, а Огнём. Тогда вот здесь сверху </a:t>
            </a:r>
            <a:r>
              <a:rPr lang="ru-RU" sz="2800" dirty="0" smtClean="0"/>
              <a:t>возникает </a:t>
            </a:r>
            <a:r>
              <a:rPr lang="ru-RU" sz="2800" dirty="0" smtClean="0"/>
              <a:t>такое понятие как </a:t>
            </a:r>
            <a:r>
              <a:rPr lang="ru-RU" sz="2800" b="1" dirty="0" smtClean="0"/>
              <a:t>Огненность</a:t>
            </a:r>
            <a:r>
              <a:rPr lang="ru-RU" sz="2800" b="1" dirty="0" smtClean="0"/>
              <a:t>.</a:t>
            </a:r>
          </a:p>
          <a:p>
            <a:pPr algn="just">
              <a:buNone/>
            </a:pPr>
            <a:endParaRPr lang="ru-RU" sz="1700" dirty="0" smtClean="0"/>
          </a:p>
          <a:p>
            <a:pPr algn="just">
              <a:buNone/>
            </a:pPr>
            <a:r>
              <a:rPr lang="ru-RU" sz="1700" dirty="0" smtClean="0"/>
              <a:t>05-06 </a:t>
            </a:r>
            <a:r>
              <a:rPr lang="ru-RU" sz="1700" dirty="0" smtClean="0"/>
              <a:t>января 2013 г., ДИВО 24 Проявления Иркутск, </a:t>
            </a:r>
            <a:r>
              <a:rPr lang="ru-RU" sz="1700" b="1" dirty="0" smtClean="0"/>
              <a:t>22 Синтез Огня</a:t>
            </a:r>
            <a:r>
              <a:rPr lang="ru-RU" sz="1700" dirty="0" smtClean="0"/>
              <a:t> </a:t>
            </a:r>
            <a:r>
              <a:rPr lang="ru-RU" sz="1700" b="1" dirty="0" smtClean="0"/>
              <a:t>«ИВ Всевышний».</a:t>
            </a:r>
            <a:r>
              <a:rPr lang="ru-RU" sz="1700" dirty="0" smtClean="0"/>
              <a:t> </a:t>
            </a:r>
            <a:r>
              <a:rPr lang="ru-RU" sz="1700" b="1" dirty="0" smtClean="0"/>
              <a:t>Соображение</a:t>
            </a:r>
            <a:r>
              <a:rPr lang="ru-RU" sz="1700" dirty="0" smtClean="0"/>
              <a:t>. Виталий Сердюк.</a:t>
            </a:r>
            <a:endParaRPr lang="ru-RU" sz="17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Путь Огня и Материи</a:t>
            </a:r>
            <a:endParaRPr lang="ru-RU" sz="3200" dirty="0"/>
          </a:p>
        </p:txBody>
      </p:sp>
      <p:sp>
        <p:nvSpPr>
          <p:cNvPr id="3" name="Содержимое 2"/>
          <p:cNvSpPr>
            <a:spLocks noGrp="1"/>
          </p:cNvSpPr>
          <p:nvPr>
            <p:ph idx="1"/>
          </p:nvPr>
        </p:nvSpPr>
        <p:spPr/>
        <p:txBody>
          <a:bodyPr>
            <a:normAutofit fontScale="55000" lnSpcReduction="20000"/>
          </a:bodyPr>
          <a:lstStyle/>
          <a:p>
            <a:pPr algn="just"/>
            <a:r>
              <a:rPr lang="ru-RU" b="1" dirty="0" smtClean="0"/>
              <a:t>Познавая вот эти пути, </a:t>
            </a:r>
            <a:r>
              <a:rPr lang="ru-RU" b="1" dirty="0" smtClean="0"/>
              <a:t>…мы </a:t>
            </a:r>
            <a:r>
              <a:rPr lang="ru-RU" b="1" dirty="0" smtClean="0"/>
              <a:t>пришли к выводу, что надо добиваться максимума, который являет собою Отец. То есть надо смотреть не на внешнее выражение, а на внутреннее: </a:t>
            </a:r>
            <a:r>
              <a:rPr lang="ru-RU" b="1" dirty="0" smtClean="0"/>
              <a:t>что </a:t>
            </a:r>
            <a:r>
              <a:rPr lang="ru-RU" b="1" dirty="0" smtClean="0"/>
              <a:t>Отец нам несёт. </a:t>
            </a:r>
          </a:p>
          <a:p>
            <a:pPr algn="just"/>
            <a:r>
              <a:rPr lang="ru-RU" b="1" dirty="0" smtClean="0"/>
              <a:t>И если Отец 64‑проявленный, а базовое выражение Отца — это 4‑рица, то </a:t>
            </a:r>
            <a:r>
              <a:rPr lang="ru-RU" b="1" dirty="0" smtClean="0"/>
              <a:t>значит:</a:t>
            </a:r>
            <a:endParaRPr lang="ru-RU" b="1" dirty="0" smtClean="0"/>
          </a:p>
          <a:p>
            <a:pPr algn="just">
              <a:buNone/>
            </a:pPr>
            <a:r>
              <a:rPr lang="ru-RU" b="1" dirty="0" smtClean="0"/>
              <a:t>- 16</a:t>
            </a:r>
            <a:r>
              <a:rPr lang="ru-RU" b="1" dirty="0" smtClean="0"/>
              <a:t> — за Маму, Энергия; при этом Мама остаётся 63‑й, там нелинейный Синтез. </a:t>
            </a:r>
          </a:p>
          <a:p>
            <a:pPr algn="just">
              <a:buNone/>
            </a:pPr>
            <a:r>
              <a:rPr lang="ru-RU" b="1" dirty="0" smtClean="0"/>
              <a:t>- 16</a:t>
            </a:r>
            <a:r>
              <a:rPr lang="ru-RU" b="1" dirty="0" smtClean="0"/>
              <a:t> — за Сына, уже 32. Настоящий Свет Сына — это 32 проявления. </a:t>
            </a:r>
          </a:p>
          <a:p>
            <a:pPr algn="just">
              <a:buNone/>
            </a:pPr>
            <a:r>
              <a:rPr lang="ru-RU" b="1" dirty="0" smtClean="0"/>
              <a:t>- ещё </a:t>
            </a:r>
            <a:r>
              <a:rPr lang="ru-RU" b="1" dirty="0" smtClean="0"/>
              <a:t>16 — за Дочь, это 48. </a:t>
            </a:r>
          </a:p>
          <a:p>
            <a:pPr algn="just">
              <a:buNone/>
            </a:pPr>
            <a:r>
              <a:rPr lang="ru-RU" b="1" dirty="0" smtClean="0"/>
              <a:t>- 16</a:t>
            </a:r>
            <a:r>
              <a:rPr lang="ru-RU" b="1" dirty="0" smtClean="0"/>
              <a:t> за Отца — 4‑я четверть. Это 64. </a:t>
            </a:r>
          </a:p>
          <a:p>
            <a:pPr algn="just"/>
            <a:r>
              <a:rPr lang="ru-RU" b="1" dirty="0" smtClean="0"/>
              <a:t>Значит, Истинный Огонь, или Изначальный Огонь, потому что слово «Истина» — это Слово Сына. А Слово «Изначальность» — это Слово Отца. Но так как Отец вверху, Сын внизу, </a:t>
            </a:r>
            <a:r>
              <a:rPr lang="ru-RU" b="1" dirty="0" smtClean="0"/>
              <a:t>вот </a:t>
            </a:r>
            <a:r>
              <a:rPr lang="ru-RU" b="1" dirty="0" smtClean="0"/>
              <a:t>эта взаимосвязь Истины и Изначальности близка, но Истину мы познаём Мудростью, а Изначальность мы познаём той истинной Мудростью, которую имеем, или Синтезом, который вытекает из Изначальной Мудрости</a:t>
            </a:r>
            <a:r>
              <a:rPr lang="ru-RU" b="1" dirty="0" smtClean="0"/>
              <a:t>.</a:t>
            </a:r>
          </a:p>
          <a:p>
            <a:pPr algn="just">
              <a:buNone/>
            </a:pPr>
            <a:endParaRPr lang="ru-RU" dirty="0" smtClean="0"/>
          </a:p>
          <a:p>
            <a:pPr algn="just">
              <a:buNone/>
            </a:pPr>
            <a:r>
              <a:rPr lang="ru-RU" sz="2900" dirty="0" smtClean="0"/>
              <a:t>05-06 </a:t>
            </a:r>
            <a:r>
              <a:rPr lang="ru-RU" sz="2900" dirty="0" smtClean="0"/>
              <a:t>января 2013 г., ДИВО 24 Проявления Иркутск, </a:t>
            </a:r>
            <a:r>
              <a:rPr lang="ru-RU" sz="2900" b="1" dirty="0" smtClean="0"/>
              <a:t>22 Синтез Огня</a:t>
            </a:r>
            <a:r>
              <a:rPr lang="ru-RU" sz="2900" dirty="0" smtClean="0"/>
              <a:t> </a:t>
            </a:r>
            <a:r>
              <a:rPr lang="ru-RU" sz="2900" b="1" dirty="0" smtClean="0"/>
              <a:t>«ИВ Всевышний».</a:t>
            </a:r>
            <a:r>
              <a:rPr lang="ru-RU" sz="2900" dirty="0" smtClean="0"/>
              <a:t> </a:t>
            </a:r>
            <a:r>
              <a:rPr lang="ru-RU" sz="2900" b="1" dirty="0" smtClean="0"/>
              <a:t>Соображение</a:t>
            </a:r>
            <a:r>
              <a:rPr lang="ru-RU" sz="2900" dirty="0" smtClean="0"/>
              <a:t>. Виталий Сердюк.</a:t>
            </a:r>
            <a:endParaRPr lang="ru-RU" sz="29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smtClean="0">
                <a:latin typeface="Batang" pitchFamily="18" charset="-127"/>
                <a:ea typeface="Batang" pitchFamily="18" charset="-127"/>
              </a:rPr>
              <a:t>Огнематерия</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p:txBody>
          <a:bodyPr>
            <a:normAutofit fontScale="77500" lnSpcReduction="20000"/>
          </a:bodyPr>
          <a:lstStyle/>
          <a:p>
            <a:pPr algn="just"/>
            <a:r>
              <a:rPr lang="ru-RU" sz="2800" dirty="0" smtClean="0"/>
              <a:t>Когда </a:t>
            </a:r>
            <a:r>
              <a:rPr lang="ru-RU" sz="2800" dirty="0" smtClean="0"/>
              <a:t>мы раскручиваем вот эти 4 </a:t>
            </a:r>
            <a:r>
              <a:rPr lang="ru-RU" sz="2800" dirty="0" smtClean="0"/>
              <a:t>мира:</a:t>
            </a:r>
            <a:r>
              <a:rPr lang="ru-RU" sz="2800" dirty="0" smtClean="0"/>
              <a:t> Огненный мир, мир Духа, мир Света и мир </a:t>
            </a:r>
            <a:r>
              <a:rPr lang="ru-RU" sz="2800" dirty="0" smtClean="0"/>
              <a:t>Физический, </a:t>
            </a:r>
            <a:r>
              <a:rPr lang="ru-RU" sz="2800" dirty="0" smtClean="0"/>
              <a:t>мы всего лишь выражаем Сына во внешнем явлении. </a:t>
            </a:r>
            <a:endParaRPr lang="ru-RU" sz="2800" dirty="0" smtClean="0"/>
          </a:p>
          <a:p>
            <a:pPr algn="just"/>
            <a:r>
              <a:rPr lang="ru-RU" sz="2800" dirty="0" smtClean="0"/>
              <a:t>Напоминаю</a:t>
            </a:r>
            <a:r>
              <a:rPr lang="ru-RU" sz="2800" dirty="0" smtClean="0"/>
              <a:t>, Сын и Мать несут управление материей, внешнее. Для нас — очень высокая материя, можно назвать — Изначальной материей. Для нас это называется </a:t>
            </a:r>
            <a:r>
              <a:rPr lang="ru-RU" sz="2800" b="1" dirty="0" err="1" smtClean="0"/>
              <a:t>Огнематерией</a:t>
            </a:r>
            <a:r>
              <a:rPr lang="ru-RU" sz="2800" b="1" dirty="0" smtClean="0"/>
              <a:t>.</a:t>
            </a:r>
          </a:p>
          <a:p>
            <a:pPr algn="just"/>
            <a:r>
              <a:rPr lang="ru-RU" sz="2800" dirty="0" smtClean="0"/>
              <a:t>Напоминаю</a:t>
            </a:r>
            <a:r>
              <a:rPr lang="ru-RU" sz="2800" dirty="0" smtClean="0"/>
              <a:t>, что Дома — это всё-таки оформление Огня для материи. Сам Дом — это не материя. Но Дом впитывает Изначальность Огня, Изначальность Духа, Изначальность Света, что-то более высокое, даваемое Отцом, чтобы обработать это (теми, кто служит в Доме) и применить в материи. </a:t>
            </a:r>
            <a:endParaRPr lang="ru-RU" sz="2800" dirty="0" smtClean="0"/>
          </a:p>
          <a:p>
            <a:pPr algn="just"/>
            <a:r>
              <a:rPr lang="ru-RU" sz="2800" dirty="0" err="1" smtClean="0"/>
              <a:t>Огнематерия</a:t>
            </a:r>
            <a:r>
              <a:rPr lang="ru-RU" sz="2800" dirty="0" smtClean="0"/>
              <a:t> для нас, </a:t>
            </a:r>
            <a:r>
              <a:rPr lang="ru-RU" sz="2800" dirty="0" smtClean="0"/>
              <a:t>является </a:t>
            </a:r>
            <a:r>
              <a:rPr lang="ru-RU" sz="2800" dirty="0" smtClean="0"/>
              <a:t>Светом и Энергией для Отца</a:t>
            </a:r>
            <a:r>
              <a:rPr lang="ru-RU" sz="2800" dirty="0" smtClean="0"/>
              <a:t>.</a:t>
            </a:r>
          </a:p>
          <a:p>
            <a:pPr algn="just">
              <a:buNone/>
            </a:pPr>
            <a:endParaRPr lang="ru-RU" sz="2100" dirty="0" smtClean="0"/>
          </a:p>
          <a:p>
            <a:pPr algn="just">
              <a:buNone/>
            </a:pPr>
            <a:r>
              <a:rPr lang="ru-RU" sz="2100" dirty="0" smtClean="0"/>
              <a:t>05-06 </a:t>
            </a:r>
            <a:r>
              <a:rPr lang="ru-RU" sz="2100" dirty="0" smtClean="0"/>
              <a:t>января 2013 г., ДИВО 24 Проявления Иркутск, </a:t>
            </a:r>
            <a:r>
              <a:rPr lang="ru-RU" sz="2100" b="1" dirty="0" smtClean="0"/>
              <a:t>22 Синтез Огня</a:t>
            </a:r>
            <a:r>
              <a:rPr lang="ru-RU" sz="2100" dirty="0" smtClean="0"/>
              <a:t> </a:t>
            </a:r>
            <a:r>
              <a:rPr lang="ru-RU" sz="2100" b="1" dirty="0" smtClean="0"/>
              <a:t>«ИВ Всевышний».</a:t>
            </a:r>
            <a:r>
              <a:rPr lang="ru-RU" sz="2100" dirty="0" smtClean="0"/>
              <a:t> </a:t>
            </a:r>
            <a:r>
              <a:rPr lang="ru-RU" sz="2100" b="1" dirty="0" smtClean="0"/>
              <a:t>Соображение</a:t>
            </a:r>
            <a:r>
              <a:rPr lang="ru-RU" sz="2100" dirty="0" smtClean="0"/>
              <a:t>. Виталий Сердюк.</a:t>
            </a:r>
          </a:p>
          <a:p>
            <a:pPr algn="just">
              <a:buNone/>
            </a:pPr>
            <a:endParaRPr lang="ru-RU"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Прямой Свет </a:t>
            </a:r>
            <a:r>
              <a:rPr lang="ru-RU" sz="3200" b="1" dirty="0" smtClean="0">
                <a:latin typeface="Batang" pitchFamily="18" charset="-127"/>
                <a:ea typeface="Batang" pitchFamily="18" charset="-127"/>
              </a:rPr>
              <a:t/>
            </a:r>
            <a:br>
              <a:rPr lang="ru-RU" sz="3200" b="1" dirty="0" smtClean="0">
                <a:latin typeface="Batang" pitchFamily="18" charset="-127"/>
                <a:ea typeface="Batang" pitchFamily="18" charset="-127"/>
              </a:rPr>
            </a:br>
            <a:r>
              <a:rPr lang="ru-RU" sz="3200" b="1" dirty="0" smtClean="0">
                <a:latin typeface="Batang" pitchFamily="18" charset="-127"/>
                <a:ea typeface="Batang" pitchFamily="18" charset="-127"/>
              </a:rPr>
              <a:t>Изначально </a:t>
            </a:r>
            <a:r>
              <a:rPr lang="ru-RU" sz="3200" b="1" dirty="0" smtClean="0">
                <a:latin typeface="Batang" pitchFamily="18" charset="-127"/>
                <a:ea typeface="Batang" pitchFamily="18" charset="-127"/>
              </a:rPr>
              <a:t>Вышестоящего Отца</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p:txBody>
          <a:bodyPr>
            <a:normAutofit fontScale="85000" lnSpcReduction="10000"/>
          </a:bodyPr>
          <a:lstStyle/>
          <a:p>
            <a:pPr algn="just"/>
            <a:r>
              <a:rPr lang="ru-RU" dirty="0" smtClean="0"/>
              <a:t>Вот мы вошли в Источник Света и получили Изначальный Свет, подчёркиваю, из этого Источника, который не является даже Светом Тонкого мира. </a:t>
            </a:r>
            <a:endParaRPr lang="ru-RU" dirty="0" smtClean="0"/>
          </a:p>
          <a:p>
            <a:pPr algn="just"/>
            <a:r>
              <a:rPr lang="ru-RU" dirty="0" smtClean="0"/>
              <a:t>Это </a:t>
            </a:r>
            <a:r>
              <a:rPr lang="ru-RU" dirty="0" smtClean="0"/>
              <a:t>Свет </a:t>
            </a:r>
            <a:r>
              <a:rPr lang="ru-RU" dirty="0" err="1" smtClean="0"/>
              <a:t>Огнематерии</a:t>
            </a:r>
            <a:r>
              <a:rPr lang="ru-RU" dirty="0" smtClean="0"/>
              <a:t> и Прямой Свет Изначально Вышестоящего Отца, который управляет Материей Изначальности, то есть той материей, которая находится за пределами 32‑х Изначально Вышестоящих </a:t>
            </a:r>
            <a:r>
              <a:rPr lang="ru-RU" dirty="0" smtClean="0"/>
              <a:t>проявлений, </a:t>
            </a:r>
            <a:r>
              <a:rPr lang="ru-RU" dirty="0" smtClean="0"/>
              <a:t>и там где живёт Отец, Владыки, Ипостаси </a:t>
            </a:r>
            <a:r>
              <a:rPr lang="ru-RU" dirty="0" smtClean="0"/>
              <a:t>Основ.</a:t>
            </a:r>
          </a:p>
          <a:p>
            <a:pPr algn="just">
              <a:buNone/>
            </a:pPr>
            <a:r>
              <a:rPr lang="ru-RU" sz="2100" dirty="0" smtClean="0"/>
              <a:t>05-06 января 2013 г., ДИВО 24 Проявления Иркутск, </a:t>
            </a:r>
            <a:r>
              <a:rPr lang="ru-RU" sz="2100" b="1" dirty="0" smtClean="0"/>
              <a:t>22 Синтез Огня</a:t>
            </a:r>
            <a:r>
              <a:rPr lang="ru-RU" sz="2100" dirty="0" smtClean="0"/>
              <a:t> </a:t>
            </a:r>
            <a:r>
              <a:rPr lang="ru-RU" sz="2100" b="1" dirty="0" smtClean="0"/>
              <a:t>«ИВ Всевышний».</a:t>
            </a:r>
            <a:r>
              <a:rPr lang="ru-RU" sz="2100" dirty="0" smtClean="0"/>
              <a:t> </a:t>
            </a:r>
            <a:r>
              <a:rPr lang="ru-RU" sz="2100" b="1" dirty="0" smtClean="0"/>
              <a:t>Соображение</a:t>
            </a:r>
            <a:r>
              <a:rPr lang="ru-RU" sz="2100" dirty="0" smtClean="0"/>
              <a:t>. Виталий Сердюк.</a:t>
            </a:r>
            <a:endParaRPr lang="ru-RU" sz="21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Прямой Свет </a:t>
            </a:r>
            <a:r>
              <a:rPr lang="ru-RU" sz="3200" b="1" dirty="0" smtClean="0">
                <a:latin typeface="Batang" pitchFamily="18" charset="-127"/>
                <a:ea typeface="Batang" pitchFamily="18" charset="-127"/>
              </a:rPr>
              <a:t/>
            </a:r>
            <a:br>
              <a:rPr lang="ru-RU" sz="3200" b="1" dirty="0" smtClean="0">
                <a:latin typeface="Batang" pitchFamily="18" charset="-127"/>
                <a:ea typeface="Batang" pitchFamily="18" charset="-127"/>
              </a:rPr>
            </a:br>
            <a:r>
              <a:rPr lang="ru-RU" sz="3200" b="1" dirty="0" smtClean="0">
                <a:latin typeface="Batang" pitchFamily="18" charset="-127"/>
                <a:ea typeface="Batang" pitchFamily="18" charset="-127"/>
              </a:rPr>
              <a:t>Изначально </a:t>
            </a:r>
            <a:r>
              <a:rPr lang="ru-RU" sz="3200" b="1" dirty="0" smtClean="0">
                <a:latin typeface="Batang" pitchFamily="18" charset="-127"/>
                <a:ea typeface="Batang" pitchFamily="18" charset="-127"/>
              </a:rPr>
              <a:t>Вышестоящего Отца</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a:xfrm>
            <a:off x="457200" y="1600200"/>
            <a:ext cx="8229600" cy="4925144"/>
          </a:xfrm>
        </p:spPr>
        <p:txBody>
          <a:bodyPr>
            <a:normAutofit fontScale="70000" lnSpcReduction="20000"/>
          </a:bodyPr>
          <a:lstStyle/>
          <a:p>
            <a:pPr algn="just"/>
            <a:r>
              <a:rPr lang="ru-RU" i="1" dirty="0" smtClean="0"/>
              <a:t>Если каждый из нас клеточка Отца, то из клеточки вначале вырастает подобие. </a:t>
            </a:r>
            <a:endParaRPr lang="ru-RU" i="1" dirty="0" smtClean="0"/>
          </a:p>
          <a:p>
            <a:pPr algn="just"/>
            <a:r>
              <a:rPr lang="ru-RU" i="1" dirty="0" smtClean="0"/>
              <a:t>А</a:t>
            </a:r>
            <a:r>
              <a:rPr lang="ru-RU" i="1" dirty="0" smtClean="0"/>
              <a:t> Образ Отца включается, когда это подобие входит в Свет Создателя.</a:t>
            </a:r>
            <a:r>
              <a:rPr lang="ru-RU" dirty="0" smtClean="0"/>
              <a:t> </a:t>
            </a:r>
            <a:endParaRPr lang="ru-RU" dirty="0" smtClean="0"/>
          </a:p>
          <a:p>
            <a:pPr algn="just"/>
            <a:r>
              <a:rPr lang="ru-RU" dirty="0" smtClean="0"/>
              <a:t>Ну </a:t>
            </a:r>
            <a:r>
              <a:rPr lang="ru-RU" dirty="0" smtClean="0"/>
              <a:t>и такая борьба: тёмные не пускают в Свет Создателя, чтоб оставить в предыдущем свете, а светлые стремятся не в Свет Тонкого мира, потому что это не Свет Создателя, это мировой Свет, а</a:t>
            </a:r>
            <a:r>
              <a:rPr lang="ru-RU" dirty="0" smtClean="0"/>
              <a:t>, именно</a:t>
            </a:r>
            <a:r>
              <a:rPr lang="ru-RU" dirty="0" smtClean="0"/>
              <a:t>, в Свет Создателя, который позволяет сформировать в Человеке новые клеточки, углубить генотип человека, записать в генотипе человека новую Мудрость Отца, которая позволяет нашим генам, нашим клеточкам, нашим ядрышкам преобразиться Светом Отца, этой Мудростью, и войти в иное состояние бытия</a:t>
            </a:r>
            <a:r>
              <a:rPr lang="ru-RU" dirty="0" smtClean="0"/>
              <a:t>.</a:t>
            </a:r>
          </a:p>
          <a:p>
            <a:pPr algn="just">
              <a:buNone/>
            </a:pPr>
            <a:endParaRPr lang="ru-RU" sz="2300" dirty="0" smtClean="0"/>
          </a:p>
          <a:p>
            <a:pPr algn="just">
              <a:buNone/>
            </a:pPr>
            <a:r>
              <a:rPr lang="ru-RU" sz="2300" dirty="0" smtClean="0"/>
              <a:t>05-06 </a:t>
            </a:r>
            <a:r>
              <a:rPr lang="ru-RU" sz="2300" dirty="0" smtClean="0"/>
              <a:t>января 2013 г., ДИВО 24 Проявления Иркутск, </a:t>
            </a:r>
            <a:r>
              <a:rPr lang="ru-RU" sz="2300" b="1" dirty="0" smtClean="0"/>
              <a:t>22 Синтез Огня</a:t>
            </a:r>
            <a:r>
              <a:rPr lang="ru-RU" sz="2300" dirty="0" smtClean="0"/>
              <a:t> </a:t>
            </a:r>
            <a:r>
              <a:rPr lang="ru-RU" sz="2300" b="1" dirty="0" smtClean="0"/>
              <a:t>«ИВ Всевышний».</a:t>
            </a:r>
            <a:r>
              <a:rPr lang="ru-RU" sz="2300" dirty="0" smtClean="0"/>
              <a:t> </a:t>
            </a:r>
            <a:r>
              <a:rPr lang="ru-RU" sz="2300" b="1" dirty="0" smtClean="0"/>
              <a:t>Соображение</a:t>
            </a:r>
            <a:r>
              <a:rPr lang="ru-RU" sz="2300" dirty="0" smtClean="0"/>
              <a:t>. Виталий Сердюк</a:t>
            </a:r>
            <a:r>
              <a:rPr lang="ru-RU" dirty="0" smtClean="0"/>
              <a:t>.</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Прямой Свет </a:t>
            </a:r>
            <a:r>
              <a:rPr lang="ru-RU" sz="3200" b="1" dirty="0" smtClean="0">
                <a:latin typeface="Batang" pitchFamily="18" charset="-127"/>
                <a:ea typeface="Batang" pitchFamily="18" charset="-127"/>
              </a:rPr>
              <a:t/>
            </a:r>
            <a:br>
              <a:rPr lang="ru-RU" sz="3200" b="1" dirty="0" smtClean="0">
                <a:latin typeface="Batang" pitchFamily="18" charset="-127"/>
                <a:ea typeface="Batang" pitchFamily="18" charset="-127"/>
              </a:rPr>
            </a:br>
            <a:r>
              <a:rPr lang="ru-RU" sz="3200" b="1" dirty="0" smtClean="0">
                <a:latin typeface="Batang" pitchFamily="18" charset="-127"/>
                <a:ea typeface="Batang" pitchFamily="18" charset="-127"/>
              </a:rPr>
              <a:t>Изначально </a:t>
            </a:r>
            <a:r>
              <a:rPr lang="ru-RU" sz="3200" b="1" dirty="0" smtClean="0">
                <a:latin typeface="Batang" pitchFamily="18" charset="-127"/>
                <a:ea typeface="Batang" pitchFamily="18" charset="-127"/>
              </a:rPr>
              <a:t>Вышестоящего Отца</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a:xfrm>
            <a:off x="251520" y="1484784"/>
            <a:ext cx="8712968" cy="5040560"/>
          </a:xfrm>
        </p:spPr>
        <p:txBody>
          <a:bodyPr>
            <a:noAutofit/>
          </a:bodyPr>
          <a:lstStyle/>
          <a:p>
            <a:pPr algn="just"/>
            <a:r>
              <a:rPr lang="ru-RU" sz="1600" b="1" dirty="0" smtClean="0"/>
              <a:t>И когда говорят — не просто Свет, а </a:t>
            </a:r>
            <a:r>
              <a:rPr lang="ru-RU" sz="1600" b="1" dirty="0" smtClean="0"/>
              <a:t>иной </a:t>
            </a:r>
            <a:r>
              <a:rPr lang="ru-RU" sz="1600" b="1" dirty="0" smtClean="0"/>
              <a:t>Свет, на языке посвящённых называют это Светом Создателя. </a:t>
            </a:r>
            <a:endParaRPr lang="ru-RU" sz="1600" b="1" dirty="0" smtClean="0"/>
          </a:p>
          <a:p>
            <a:pPr algn="just"/>
            <a:r>
              <a:rPr lang="ru-RU" sz="1600" b="1" dirty="0" smtClean="0"/>
              <a:t>И</a:t>
            </a:r>
            <a:r>
              <a:rPr lang="ru-RU" sz="1600" b="1" dirty="0" smtClean="0"/>
              <a:t> когда Богослов говорил об ином Свете, который переведён почему-то как новый Свет; вот иной Свет, сокращённо в обратном порядке — Синтез, Синтез того иного Света, который развернёт нас по-новому, по-иному Светом Создателя.</a:t>
            </a:r>
          </a:p>
          <a:p>
            <a:pPr algn="just"/>
            <a:r>
              <a:rPr lang="ru-RU" sz="1600" b="1" dirty="0" smtClean="0"/>
              <a:t>Подчёркиваю, чтобы дойти до Света Создателя, даже в 5‑ой расе надо было познать Огненный мир. </a:t>
            </a:r>
            <a:endParaRPr lang="ru-RU" sz="1600" b="1" dirty="0" smtClean="0"/>
          </a:p>
          <a:p>
            <a:pPr algn="just"/>
            <a:r>
              <a:rPr lang="ru-RU" sz="1600" b="1" dirty="0" smtClean="0"/>
              <a:t>Пример</a:t>
            </a:r>
            <a:r>
              <a:rPr lang="ru-RU" sz="1600" b="1" dirty="0" smtClean="0"/>
              <a:t>. Будда, внимание, </a:t>
            </a:r>
            <a:r>
              <a:rPr lang="ru-RU" sz="1600" b="1" dirty="0" err="1" smtClean="0"/>
              <a:t>про_свет_лился</a:t>
            </a:r>
            <a:r>
              <a:rPr lang="ru-RU" sz="1600" b="1" dirty="0" smtClean="0"/>
              <a:t>, на языке буддистов — пробудился, </a:t>
            </a:r>
            <a:r>
              <a:rPr lang="ru-RU" sz="1600" b="1" dirty="0" smtClean="0"/>
              <a:t>он </a:t>
            </a:r>
            <a:r>
              <a:rPr lang="ru-RU" sz="1600" b="1" dirty="0" smtClean="0"/>
              <a:t>получил иной Свет </a:t>
            </a:r>
            <a:r>
              <a:rPr lang="ru-RU" sz="1600" b="1" dirty="0" smtClean="0"/>
              <a:t>в</a:t>
            </a:r>
            <a:r>
              <a:rPr lang="ru-RU" sz="1600" b="1" dirty="0" smtClean="0"/>
              <a:t> </a:t>
            </a:r>
            <a:r>
              <a:rPr lang="ru-RU" sz="1600" b="1" dirty="0" err="1" smtClean="0"/>
              <a:t>Атме</a:t>
            </a:r>
            <a:r>
              <a:rPr lang="ru-RU" sz="1600" b="1" dirty="0" smtClean="0"/>
              <a:t>. </a:t>
            </a:r>
            <a:r>
              <a:rPr lang="ru-RU" sz="1600" b="1" dirty="0" err="1" smtClean="0"/>
              <a:t>Атма</a:t>
            </a:r>
            <a:r>
              <a:rPr lang="ru-RU" sz="1600" b="1" dirty="0" smtClean="0"/>
              <a:t> где находилась? — в Огненном мире. В </a:t>
            </a:r>
            <a:r>
              <a:rPr lang="ru-RU" sz="1600" b="1" dirty="0" err="1" smtClean="0"/>
              <a:t>Атме</a:t>
            </a:r>
            <a:r>
              <a:rPr lang="ru-RU" sz="1600" b="1" dirty="0" smtClean="0"/>
              <a:t> что находилось? — Концентрация </a:t>
            </a:r>
            <a:r>
              <a:rPr lang="ru-RU" sz="1600" b="1" dirty="0" smtClean="0"/>
              <a:t>Духа, </a:t>
            </a:r>
            <a:r>
              <a:rPr lang="ru-RU" sz="1600" b="1" dirty="0" smtClean="0"/>
              <a:t>максимальная для </a:t>
            </a:r>
            <a:r>
              <a:rPr lang="ru-RU" sz="1600" b="1" dirty="0" smtClean="0"/>
              <a:t>5‑й</a:t>
            </a:r>
            <a:r>
              <a:rPr lang="ru-RU" sz="1600" b="1" dirty="0" smtClean="0"/>
              <a:t> расы.</a:t>
            </a:r>
          </a:p>
          <a:p>
            <a:pPr algn="just"/>
            <a:r>
              <a:rPr lang="ru-RU" sz="1600" b="1" dirty="0" smtClean="0"/>
              <a:t>Получив иной Свет, он сформировал 3 тела: </a:t>
            </a:r>
            <a:r>
              <a:rPr lang="ru-RU" sz="1600" b="1" dirty="0" err="1" smtClean="0"/>
              <a:t>Нирманакайя</a:t>
            </a:r>
            <a:r>
              <a:rPr lang="ru-RU" sz="1600" b="1" dirty="0" smtClean="0"/>
              <a:t>, </a:t>
            </a:r>
            <a:r>
              <a:rPr lang="ru-RU" sz="1600" b="1" dirty="0" err="1" smtClean="0"/>
              <a:t>Самбодхикайя</a:t>
            </a:r>
            <a:r>
              <a:rPr lang="ru-RU" sz="1600" b="1" dirty="0" smtClean="0"/>
              <a:t>, </a:t>
            </a:r>
            <a:r>
              <a:rPr lang="ru-RU" sz="1600" b="1" dirty="0" err="1" smtClean="0"/>
              <a:t>Дхаммакайя</a:t>
            </a:r>
            <a:r>
              <a:rPr lang="ru-RU" sz="1600" b="1" dirty="0" smtClean="0"/>
              <a:t>. </a:t>
            </a:r>
            <a:r>
              <a:rPr lang="ru-RU" sz="1600" b="1" dirty="0" smtClean="0"/>
              <a:t>И фактически развернул новое, </a:t>
            </a:r>
            <a:r>
              <a:rPr lang="ru-RU" sz="1600" b="1" dirty="0" smtClean="0"/>
              <a:t>Огненное </a:t>
            </a:r>
            <a:r>
              <a:rPr lang="ru-RU" sz="1600" b="1" dirty="0" smtClean="0"/>
              <a:t>тело для нас, так как это Огненный мир. А фактически — новое тело человека </a:t>
            </a:r>
            <a:r>
              <a:rPr lang="ru-RU" sz="1600" b="1" dirty="0" smtClean="0"/>
              <a:t>5‑й</a:t>
            </a:r>
            <a:r>
              <a:rPr lang="ru-RU" sz="1600" b="1" dirty="0" smtClean="0"/>
              <a:t> расы, оформленное Светом Создателя. </a:t>
            </a:r>
            <a:endParaRPr lang="ru-RU" sz="1600" b="1" dirty="0" smtClean="0"/>
          </a:p>
          <a:p>
            <a:pPr algn="just"/>
            <a:r>
              <a:rPr lang="ru-RU" sz="1600" b="1" dirty="0" smtClean="0"/>
              <a:t>Если </a:t>
            </a:r>
            <a:r>
              <a:rPr lang="ru-RU" sz="1600" b="1" dirty="0" smtClean="0"/>
              <a:t>Христос преображал мировые тела и восходил, и показал путь восхождения к Отцу, дал принцип единства с Отцом, то Будда нам показал реализацию Света </a:t>
            </a:r>
            <a:r>
              <a:rPr lang="ru-RU" sz="1600" b="1" dirty="0" smtClean="0"/>
              <a:t>Создателя, …он </a:t>
            </a:r>
            <a:r>
              <a:rPr lang="ru-RU" sz="1600" b="1" dirty="0" smtClean="0"/>
              <a:t>нам дал Путь Света Создателя — просветлением. </a:t>
            </a:r>
            <a:endParaRPr lang="ru-RU" sz="1600" b="1" dirty="0" smtClean="0"/>
          </a:p>
          <a:p>
            <a:pPr algn="just">
              <a:buNone/>
            </a:pPr>
            <a:endParaRPr lang="ru-RU" sz="1600" dirty="0" smtClean="0"/>
          </a:p>
          <a:p>
            <a:pPr algn="just">
              <a:buNone/>
            </a:pPr>
            <a:r>
              <a:rPr lang="ru-RU" sz="1600" dirty="0" smtClean="0"/>
              <a:t>05-06 </a:t>
            </a:r>
            <a:r>
              <a:rPr lang="ru-RU" sz="1600" dirty="0" smtClean="0"/>
              <a:t>января 2013 г., ДИВО 24 Проявления Иркутск, </a:t>
            </a:r>
            <a:r>
              <a:rPr lang="ru-RU" sz="1600" b="1" dirty="0" smtClean="0"/>
              <a:t>22 Синтез Огня</a:t>
            </a:r>
            <a:r>
              <a:rPr lang="ru-RU" sz="1600" dirty="0" smtClean="0"/>
              <a:t> </a:t>
            </a:r>
            <a:r>
              <a:rPr lang="ru-RU" sz="1600" b="1" dirty="0" smtClean="0"/>
              <a:t>«ИВ Всевышний».</a:t>
            </a:r>
            <a:r>
              <a:rPr lang="ru-RU" sz="1600" dirty="0" smtClean="0"/>
              <a:t> </a:t>
            </a:r>
            <a:r>
              <a:rPr lang="ru-RU" sz="1600" b="1" dirty="0" smtClean="0"/>
              <a:t>Соображение</a:t>
            </a:r>
            <a:r>
              <a:rPr lang="ru-RU" sz="1600" dirty="0" smtClean="0"/>
              <a:t>. Виталий Сердюк.</a:t>
            </a:r>
          </a:p>
          <a:p>
            <a:endParaRPr lang="ru-RU" sz="1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Прямой Свет </a:t>
            </a:r>
            <a:r>
              <a:rPr lang="ru-RU" sz="3200" b="1" dirty="0" smtClean="0">
                <a:latin typeface="Batang" pitchFamily="18" charset="-127"/>
                <a:ea typeface="Batang" pitchFamily="18" charset="-127"/>
              </a:rPr>
              <a:t/>
            </a:r>
            <a:br>
              <a:rPr lang="ru-RU" sz="3200" b="1" dirty="0" smtClean="0">
                <a:latin typeface="Batang" pitchFamily="18" charset="-127"/>
                <a:ea typeface="Batang" pitchFamily="18" charset="-127"/>
              </a:rPr>
            </a:br>
            <a:r>
              <a:rPr lang="ru-RU" sz="3200" b="1" dirty="0" smtClean="0">
                <a:latin typeface="Batang" pitchFamily="18" charset="-127"/>
                <a:ea typeface="Batang" pitchFamily="18" charset="-127"/>
              </a:rPr>
              <a:t>Изначально </a:t>
            </a:r>
            <a:r>
              <a:rPr lang="ru-RU" sz="3200" b="1" dirty="0" smtClean="0">
                <a:latin typeface="Batang" pitchFamily="18" charset="-127"/>
                <a:ea typeface="Batang" pitchFamily="18" charset="-127"/>
              </a:rPr>
              <a:t>Вышестоящего Отца</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a:xfrm>
            <a:off x="457200" y="1600200"/>
            <a:ext cx="8229600" cy="4781128"/>
          </a:xfrm>
        </p:spPr>
        <p:txBody>
          <a:bodyPr>
            <a:normAutofit fontScale="85000" lnSpcReduction="20000"/>
          </a:bodyPr>
          <a:lstStyle/>
          <a:p>
            <a:pPr algn="just"/>
            <a:r>
              <a:rPr lang="ru-RU" dirty="0" smtClean="0"/>
              <a:t>Вот обобщая, синтезируя то лучшее, что показал нам Христос, что показал нам Будда, мы и вышли с вами сейчас на Свет Создателя. </a:t>
            </a:r>
            <a:endParaRPr lang="ru-RU" dirty="0" smtClean="0"/>
          </a:p>
          <a:p>
            <a:pPr algn="just"/>
            <a:r>
              <a:rPr lang="ru-RU" dirty="0" smtClean="0"/>
              <a:t>Вошли </a:t>
            </a:r>
            <a:r>
              <a:rPr lang="ru-RU" dirty="0" smtClean="0"/>
              <a:t>в иной Свет, но теперь для нас ещё появился новый термин — в Изначальный Свет, Свет Изначально Вышестоящего Отца, но который минимально чтобы взять, 32‑проявленный</a:t>
            </a:r>
            <a:r>
              <a:rPr lang="ru-RU" dirty="0" smtClean="0"/>
              <a:t>.</a:t>
            </a:r>
          </a:p>
          <a:p>
            <a:pPr algn="just"/>
            <a:r>
              <a:rPr lang="ru-RU" dirty="0" smtClean="0"/>
              <a:t>Фактически </a:t>
            </a:r>
            <a:r>
              <a:rPr lang="ru-RU" dirty="0" smtClean="0"/>
              <a:t>им пользуются в Ипостаси Синтеза ДИВО Владыка Кут </a:t>
            </a:r>
            <a:r>
              <a:rPr lang="ru-RU" dirty="0" err="1" smtClean="0"/>
              <a:t>Хуми</a:t>
            </a:r>
            <a:r>
              <a:rPr lang="ru-RU" dirty="0" smtClean="0"/>
              <a:t>, организуя наши Части и развивая новый тип Человека. Кто не знает </a:t>
            </a:r>
            <a:r>
              <a:rPr lang="ru-RU" i="1" dirty="0" smtClean="0"/>
              <a:t>Дом Изначально Вышестоящего Отца,</a:t>
            </a:r>
            <a:r>
              <a:rPr lang="ru-RU" dirty="0" smtClean="0"/>
              <a:t> любой, — </a:t>
            </a:r>
            <a:r>
              <a:rPr lang="ru-RU" i="1" dirty="0" smtClean="0"/>
              <a:t>это</a:t>
            </a:r>
            <a:r>
              <a:rPr lang="ru-RU" dirty="0" smtClean="0"/>
              <a:t>, прежде всего, </a:t>
            </a:r>
            <a:r>
              <a:rPr lang="ru-RU" i="1" dirty="0" smtClean="0"/>
              <a:t>развитие нового типа </a:t>
            </a:r>
            <a:r>
              <a:rPr lang="ru-RU" i="1" dirty="0" smtClean="0"/>
              <a:t>Человека…</a:t>
            </a:r>
          </a:p>
          <a:p>
            <a:pPr algn="just">
              <a:buNone/>
            </a:pPr>
            <a:r>
              <a:rPr lang="ru-RU" sz="2300" dirty="0" smtClean="0"/>
              <a:t>05-06 </a:t>
            </a:r>
            <a:r>
              <a:rPr lang="ru-RU" sz="2300" dirty="0" smtClean="0"/>
              <a:t>января 2013 г., ДИВО 24 Проявления Иркутск, </a:t>
            </a:r>
            <a:r>
              <a:rPr lang="ru-RU" sz="2300" b="1" dirty="0" smtClean="0"/>
              <a:t>22 Синтез Огня</a:t>
            </a:r>
            <a:r>
              <a:rPr lang="ru-RU" sz="2300" dirty="0" smtClean="0"/>
              <a:t> </a:t>
            </a:r>
            <a:r>
              <a:rPr lang="ru-RU" sz="2300" b="1" dirty="0" smtClean="0"/>
              <a:t>«ИВ Всевышний».</a:t>
            </a:r>
            <a:r>
              <a:rPr lang="ru-RU" sz="2300" dirty="0" smtClean="0"/>
              <a:t> </a:t>
            </a:r>
            <a:r>
              <a:rPr lang="ru-RU" sz="2300" b="1" dirty="0" smtClean="0"/>
              <a:t>Соображение</a:t>
            </a:r>
            <a:r>
              <a:rPr lang="ru-RU" sz="2300" dirty="0" smtClean="0"/>
              <a:t>. Виталий Сердюк.</a:t>
            </a:r>
          </a:p>
          <a:p>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Проект 6 расы </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p:txBody>
          <a:bodyPr>
            <a:normAutofit fontScale="77500" lnSpcReduction="20000"/>
          </a:bodyPr>
          <a:lstStyle/>
          <a:p>
            <a:pPr algn="just"/>
            <a:r>
              <a:rPr lang="ru-RU" dirty="0" smtClean="0"/>
              <a:t>В итоге, мы завершили проект 6‑й расы. </a:t>
            </a:r>
            <a:r>
              <a:rPr lang="ru-RU" dirty="0" smtClean="0"/>
              <a:t>…в </a:t>
            </a:r>
            <a:r>
              <a:rPr lang="ru-RU" dirty="0" smtClean="0"/>
              <a:t>Распоряжении опубликовано, мы там добавили текст свой, и окончательно вошли в новый состав человечества. </a:t>
            </a:r>
            <a:endParaRPr lang="ru-RU" dirty="0" smtClean="0"/>
          </a:p>
          <a:p>
            <a:pPr algn="just"/>
            <a:r>
              <a:rPr lang="ru-RU" dirty="0" smtClean="0"/>
              <a:t>Нам </a:t>
            </a:r>
            <a:r>
              <a:rPr lang="ru-RU" dirty="0" smtClean="0"/>
              <a:t>определили историческое время 6‑й расы с 1‑го января, чтобы на нас никто не смог наехать, и проект 6‑й расы по проявлениям окончательно состоялся. </a:t>
            </a:r>
          </a:p>
          <a:p>
            <a:pPr algn="just"/>
            <a:r>
              <a:rPr lang="ru-RU" dirty="0" smtClean="0"/>
              <a:t>То есть историческое время — это когда Отец и Изначально Вышестоящая Иерархия приняла проект 6‑й расы по Изначально Вышестоящим проявлениям</a:t>
            </a:r>
            <a:r>
              <a:rPr lang="ru-RU" dirty="0" smtClean="0"/>
              <a:t>.</a:t>
            </a:r>
          </a:p>
          <a:p>
            <a:pPr algn="just">
              <a:buNone/>
            </a:pPr>
            <a:endParaRPr lang="ru-RU" sz="2300" dirty="0" smtClean="0"/>
          </a:p>
          <a:p>
            <a:pPr algn="just">
              <a:buNone/>
            </a:pPr>
            <a:r>
              <a:rPr lang="ru-RU" sz="2300" dirty="0" smtClean="0"/>
              <a:t>05-06 </a:t>
            </a:r>
            <a:r>
              <a:rPr lang="ru-RU" sz="2300" dirty="0" smtClean="0"/>
              <a:t>января 2013 г., ДИВО 24 Проявления Иркутск, </a:t>
            </a:r>
            <a:r>
              <a:rPr lang="ru-RU" sz="2300" b="1" dirty="0" smtClean="0"/>
              <a:t>22 Синтез Огня</a:t>
            </a:r>
            <a:r>
              <a:rPr lang="ru-RU" sz="2300" dirty="0" smtClean="0"/>
              <a:t> </a:t>
            </a:r>
            <a:r>
              <a:rPr lang="ru-RU" sz="2300" b="1" dirty="0" smtClean="0"/>
              <a:t>«ИВ Всевышний».</a:t>
            </a:r>
            <a:r>
              <a:rPr lang="ru-RU" sz="2300" dirty="0" smtClean="0"/>
              <a:t> </a:t>
            </a:r>
            <a:r>
              <a:rPr lang="ru-RU" sz="2300" b="1" dirty="0" smtClean="0"/>
              <a:t>Соображение</a:t>
            </a:r>
            <a:r>
              <a:rPr lang="ru-RU" sz="2300" dirty="0" smtClean="0"/>
              <a:t>. Виталий Сердюк.</a:t>
            </a:r>
            <a:endParaRPr lang="ru-RU" sz="23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Проект 6 расы </a:t>
            </a:r>
            <a:endParaRPr lang="ru-RU" sz="3200" dirty="0"/>
          </a:p>
        </p:txBody>
      </p:sp>
      <p:sp>
        <p:nvSpPr>
          <p:cNvPr id="3" name="Содержимое 2"/>
          <p:cNvSpPr>
            <a:spLocks noGrp="1"/>
          </p:cNvSpPr>
          <p:nvPr>
            <p:ph idx="1"/>
          </p:nvPr>
        </p:nvSpPr>
        <p:spPr/>
        <p:txBody>
          <a:bodyPr>
            <a:normAutofit fontScale="77500" lnSpcReduction="20000"/>
          </a:bodyPr>
          <a:lstStyle/>
          <a:p>
            <a:pPr algn="just"/>
            <a:r>
              <a:rPr lang="ru-RU" dirty="0" smtClean="0"/>
              <a:t>Принцип один — всех, кто участвовали в создании проекта 6‑й расы, выбирает Отец. Но те, кто на Синтезах Огня и в служении в любом ДИВО, в том числе филиалах, однозначно в этом участвовали</a:t>
            </a:r>
            <a:r>
              <a:rPr lang="ru-RU" dirty="0" smtClean="0"/>
              <a:t>.</a:t>
            </a:r>
          </a:p>
          <a:p>
            <a:pPr algn="just"/>
            <a:r>
              <a:rPr lang="ru-RU" dirty="0" smtClean="0"/>
              <a:t>И вот этим каждому из вас была заложена Воля, принцип которой, то есть записями в этой Воле, что-то развёртывает по планете для 6‑й расы</a:t>
            </a:r>
            <a:r>
              <a:rPr lang="ru-RU" dirty="0" smtClean="0"/>
              <a:t>.</a:t>
            </a:r>
          </a:p>
          <a:p>
            <a:pPr algn="just"/>
            <a:r>
              <a:rPr lang="ru-RU" dirty="0" smtClean="0"/>
              <a:t>Как вы думаете, где находится Воля Изначально Вышестоящего Отца? С 33‑го по 48‑е Изначально Вышестоящие проявления, именно оттуда закладывалась Воля, именно этой Волей мы пользовались с </a:t>
            </a:r>
            <a:r>
              <a:rPr lang="ru-RU" dirty="0" smtClean="0"/>
              <a:t>вами.</a:t>
            </a:r>
          </a:p>
          <a:p>
            <a:pPr algn="just">
              <a:buNone/>
            </a:pPr>
            <a:r>
              <a:rPr lang="ru-RU" sz="2300" dirty="0" smtClean="0"/>
              <a:t>05-06 января 2013 г., ДИВО 24 Проявления Иркутск, </a:t>
            </a:r>
            <a:r>
              <a:rPr lang="ru-RU" sz="2300" b="1" dirty="0" smtClean="0"/>
              <a:t>22 Синтез Огня</a:t>
            </a:r>
            <a:r>
              <a:rPr lang="ru-RU" sz="2300" dirty="0" smtClean="0"/>
              <a:t> </a:t>
            </a:r>
            <a:r>
              <a:rPr lang="ru-RU" sz="2300" b="1" dirty="0" smtClean="0"/>
              <a:t>«ИВ Всевышний».</a:t>
            </a:r>
            <a:r>
              <a:rPr lang="ru-RU" sz="2300" dirty="0" smtClean="0"/>
              <a:t> </a:t>
            </a:r>
            <a:r>
              <a:rPr lang="ru-RU" sz="2300" b="1" dirty="0" smtClean="0"/>
              <a:t>Соображение</a:t>
            </a:r>
            <a:r>
              <a:rPr lang="ru-RU" sz="2300" dirty="0" smtClean="0"/>
              <a:t>. Виталий Сердюк.</a:t>
            </a:r>
            <a:endParaRPr lang="ru-RU" sz="23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Воля </a:t>
            </a:r>
            <a:br>
              <a:rPr lang="ru-RU" sz="3200" b="1" dirty="0" smtClean="0">
                <a:latin typeface="Batang" pitchFamily="18" charset="-127"/>
                <a:ea typeface="Batang" pitchFamily="18" charset="-127"/>
              </a:rPr>
            </a:br>
            <a:r>
              <a:rPr lang="ru-RU" sz="3200" b="1" dirty="0" smtClean="0">
                <a:latin typeface="Batang" pitchFamily="18" charset="-127"/>
                <a:ea typeface="Batang" pitchFamily="18" charset="-127"/>
              </a:rPr>
              <a:t>Изначально Вышестоящего Отца</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a:xfrm>
            <a:off x="457200" y="1600200"/>
            <a:ext cx="8229600" cy="4853136"/>
          </a:xfrm>
        </p:spPr>
        <p:txBody>
          <a:bodyPr>
            <a:normAutofit fontScale="62500" lnSpcReduction="20000"/>
          </a:bodyPr>
          <a:lstStyle/>
          <a:p>
            <a:pPr algn="just"/>
            <a:r>
              <a:rPr lang="ru-RU" b="1" dirty="0" smtClean="0"/>
              <a:t>А вот носители Воли по типу строения тела человека, каким должен быть человек, являлись Боги. </a:t>
            </a:r>
            <a:endParaRPr lang="ru-RU" b="1" dirty="0" smtClean="0"/>
          </a:p>
          <a:p>
            <a:pPr algn="just"/>
            <a:r>
              <a:rPr lang="ru-RU" b="1" dirty="0" smtClean="0"/>
              <a:t>Поэтому </a:t>
            </a:r>
            <a:r>
              <a:rPr lang="ru-RU" b="1" dirty="0" smtClean="0"/>
              <a:t>был спор, является ли Иисус Христос божественным или не божественным, то есть имеет он частичку Воли, определяющую строение тела человека, или нет. Он же вначале был Сын Человеческий, на языке посвящённых это так называется. </a:t>
            </a:r>
            <a:endParaRPr lang="ru-RU" b="1" dirty="0" smtClean="0"/>
          </a:p>
          <a:p>
            <a:pPr algn="just"/>
            <a:r>
              <a:rPr lang="ru-RU" b="1" dirty="0" smtClean="0"/>
              <a:t>И</a:t>
            </a:r>
            <a:r>
              <a:rPr lang="ru-RU" b="1" dirty="0" smtClean="0"/>
              <a:t> так как он воскрес телесно, и это признано новой Волей Отца, его признали Божественным. </a:t>
            </a:r>
            <a:endParaRPr lang="ru-RU" b="1" dirty="0" smtClean="0"/>
          </a:p>
          <a:p>
            <a:pPr algn="just"/>
            <a:r>
              <a:rPr lang="ru-RU" b="1" dirty="0" smtClean="0"/>
              <a:t>Только </a:t>
            </a:r>
            <a:r>
              <a:rPr lang="ru-RU" b="1" dirty="0" smtClean="0"/>
              <a:t>наши непросвещённые люди божественность увидели как — ой, поклонение, ой Бог пришёл к нам, всё остальное. </a:t>
            </a:r>
            <a:endParaRPr lang="ru-RU" b="1" dirty="0" smtClean="0"/>
          </a:p>
          <a:p>
            <a:pPr algn="just"/>
            <a:r>
              <a:rPr lang="ru-RU" b="1" dirty="0" smtClean="0"/>
              <a:t>А</a:t>
            </a:r>
            <a:r>
              <a:rPr lang="ru-RU" b="1" dirty="0" smtClean="0"/>
              <a:t> посвящённые увидели в этом, что из человека, сына человеческого, путём Иерархии был </a:t>
            </a:r>
            <a:r>
              <a:rPr lang="ru-RU" b="1" dirty="0" err="1" smtClean="0"/>
              <a:t>взрощен</a:t>
            </a:r>
            <a:r>
              <a:rPr lang="ru-RU" b="1" dirty="0" smtClean="0"/>
              <a:t> новый </a:t>
            </a:r>
            <a:r>
              <a:rPr lang="ru-RU" b="1" dirty="0" err="1" smtClean="0"/>
              <a:t>Явитель</a:t>
            </a:r>
            <a:r>
              <a:rPr lang="ru-RU" b="1" dirty="0" smtClean="0"/>
              <a:t> Человека, который принял — «не моя Воля, а твоя, Отче» — новую Волю, позволяющую воскрешать тела, то бишь преображать и переводить их в иное русло существования</a:t>
            </a:r>
            <a:r>
              <a:rPr lang="ru-RU" b="1" dirty="0" smtClean="0"/>
              <a:t>.</a:t>
            </a:r>
          </a:p>
          <a:p>
            <a:pPr algn="just">
              <a:buNone/>
            </a:pPr>
            <a:endParaRPr lang="ru-RU" sz="2900" dirty="0" smtClean="0"/>
          </a:p>
          <a:p>
            <a:pPr algn="just">
              <a:buNone/>
            </a:pPr>
            <a:r>
              <a:rPr lang="ru-RU" sz="2900" dirty="0" smtClean="0"/>
              <a:t>05-06 </a:t>
            </a:r>
            <a:r>
              <a:rPr lang="ru-RU" sz="2900" dirty="0" smtClean="0"/>
              <a:t>января 2013 г., ДИВО 24 Проявления Иркутск, </a:t>
            </a:r>
            <a:r>
              <a:rPr lang="ru-RU" sz="2900" b="1" dirty="0" smtClean="0"/>
              <a:t>22 Синтез Огня</a:t>
            </a:r>
            <a:r>
              <a:rPr lang="ru-RU" sz="2900" dirty="0" smtClean="0"/>
              <a:t> </a:t>
            </a:r>
            <a:r>
              <a:rPr lang="ru-RU" sz="2900" b="1" dirty="0" smtClean="0"/>
              <a:t>«ИВ Всевышний».</a:t>
            </a:r>
            <a:r>
              <a:rPr lang="ru-RU" sz="2900" dirty="0" smtClean="0"/>
              <a:t> </a:t>
            </a:r>
            <a:r>
              <a:rPr lang="ru-RU" sz="2900" b="1" dirty="0" smtClean="0"/>
              <a:t>Соображение</a:t>
            </a:r>
            <a:r>
              <a:rPr lang="ru-RU" sz="2900" dirty="0" smtClean="0"/>
              <a:t>. Виталий Сердюк.</a:t>
            </a:r>
            <a:endParaRPr lang="ru-RU" sz="29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О четырёх процессах и принципе Воскрешения</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p:txBody>
          <a:bodyPr>
            <a:normAutofit fontScale="85000" lnSpcReduction="20000"/>
          </a:bodyPr>
          <a:lstStyle/>
          <a:p>
            <a:pPr algn="just"/>
            <a:r>
              <a:rPr lang="ru-RU" dirty="0" smtClean="0"/>
              <a:t>в практике было сказано 4 </a:t>
            </a:r>
            <a:r>
              <a:rPr lang="ru-RU" dirty="0" smtClean="0"/>
              <a:t>типа.</a:t>
            </a:r>
          </a:p>
          <a:p>
            <a:pPr algn="just"/>
            <a:r>
              <a:rPr lang="ru-RU" dirty="0" err="1" smtClean="0"/>
              <a:t>Возжигание</a:t>
            </a:r>
            <a:r>
              <a:rPr lang="ru-RU" dirty="0" smtClean="0"/>
              <a:t>, как </a:t>
            </a:r>
            <a:r>
              <a:rPr lang="ru-RU" dirty="0" smtClean="0"/>
              <a:t>таковое </a:t>
            </a:r>
            <a:r>
              <a:rPr lang="ru-RU" dirty="0" smtClean="0"/>
              <a:t>— это характеристика Будды. Будда, он нас и пробуждает индивидуально, но для </a:t>
            </a:r>
            <a:r>
              <a:rPr lang="ru-RU" dirty="0" err="1" smtClean="0"/>
              <a:t>возожжённости</a:t>
            </a:r>
            <a:r>
              <a:rPr lang="ru-RU" dirty="0" smtClean="0"/>
              <a:t>. Потому что Будда всегда занимался Пламенем, которое преображало </a:t>
            </a:r>
            <a:r>
              <a:rPr lang="ru-RU" dirty="0" smtClean="0"/>
              <a:t>нас.</a:t>
            </a:r>
          </a:p>
          <a:p>
            <a:pPr algn="just"/>
            <a:r>
              <a:rPr lang="ru-RU" dirty="0" smtClean="0"/>
              <a:t>Второй </a:t>
            </a:r>
            <a:r>
              <a:rPr lang="ru-RU" dirty="0" smtClean="0"/>
              <a:t>процесс — это Преображение. Помните: «И мы просим Изначально Вышестоящего Отца преобразить нас Изначально Вышестоящим Синтезом». Естественно, этим занимается Изначально Вышестоящий Христос. То есть именно Христос ведает процессами Преображения</a:t>
            </a:r>
            <a:r>
              <a:rPr lang="ru-RU" dirty="0" smtClean="0"/>
              <a:t>.</a:t>
            </a:r>
          </a:p>
          <a:p>
            <a:pPr algn="just">
              <a:buNone/>
            </a:pPr>
            <a:r>
              <a:rPr lang="ru-RU" sz="2300" dirty="0" smtClean="0"/>
              <a:t>05-06 января 2013 г., ДИВО 24 Проявления Иркутск, </a:t>
            </a:r>
            <a:r>
              <a:rPr lang="ru-RU" sz="2300" b="1" dirty="0" smtClean="0"/>
              <a:t>22 Синтез Огня</a:t>
            </a:r>
            <a:r>
              <a:rPr lang="ru-RU" sz="2300" dirty="0" smtClean="0"/>
              <a:t> </a:t>
            </a:r>
            <a:r>
              <a:rPr lang="ru-RU" sz="2300" b="1" dirty="0" smtClean="0"/>
              <a:t>«ИВ Всевышний».</a:t>
            </a:r>
            <a:r>
              <a:rPr lang="ru-RU" sz="2300" dirty="0" smtClean="0"/>
              <a:t> </a:t>
            </a:r>
            <a:r>
              <a:rPr lang="ru-RU" sz="2300" b="1" dirty="0" smtClean="0"/>
              <a:t>Соображение</a:t>
            </a:r>
            <a:r>
              <a:rPr lang="ru-RU" sz="2300" dirty="0" smtClean="0"/>
              <a:t>. Виталий Сердюк.</a:t>
            </a:r>
          </a:p>
          <a:p>
            <a:pPr algn="just"/>
            <a:endParaRPr lang="ru-RU" sz="23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Мы стали Человеком Метагалактики</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a:xfrm>
            <a:off x="457200" y="1600200"/>
            <a:ext cx="8229600" cy="4853136"/>
          </a:xfrm>
        </p:spPr>
        <p:txBody>
          <a:bodyPr>
            <a:normAutofit fontScale="77500" lnSpcReduction="20000"/>
          </a:bodyPr>
          <a:lstStyle/>
          <a:p>
            <a:pPr algn="just"/>
            <a:r>
              <a:rPr lang="ru-RU" dirty="0" smtClean="0"/>
              <a:t>Мы впервые стяжали Субъядерный Синтез Огня по присутствиям Метагалактики – это раз.</a:t>
            </a:r>
          </a:p>
          <a:p>
            <a:pPr algn="just"/>
            <a:r>
              <a:rPr lang="ru-RU" dirty="0" smtClean="0"/>
              <a:t>Второе – вошли в воскрешённое состояние из Человека Планеты в Человека Метагалактики, что было особенно важно.</a:t>
            </a:r>
          </a:p>
          <a:p>
            <a:pPr algn="just"/>
            <a:r>
              <a:rPr lang="ru-RU" dirty="0" smtClean="0"/>
              <a:t>У нас Воскрешение было только один раз за все годы развития на этот Новый год, когда завершилась 5-я раса и мы проходили Воскрешение в 6-й расе.</a:t>
            </a:r>
          </a:p>
          <a:p>
            <a:pPr algn="just"/>
            <a:r>
              <a:rPr lang="ru-RU" dirty="0" smtClean="0"/>
              <a:t>Понятно, что если мы из маленькой крупицы Планеты… выходим в Метагалактику, из крупицы вырастая на 32 присутствия – это половина Метагалактики ФА, …ничем другим, кроме как Воскрешением это назвать нельзя.</a:t>
            </a:r>
          </a:p>
          <a:p>
            <a:pPr algn="just">
              <a:buNone/>
            </a:pPr>
            <a:endParaRPr lang="ru-RU" sz="2300" dirty="0" smtClean="0"/>
          </a:p>
          <a:p>
            <a:pPr algn="just">
              <a:buNone/>
            </a:pPr>
            <a:r>
              <a:rPr lang="ru-RU" sz="2300" dirty="0" smtClean="0"/>
              <a:t>2-й Синтез Огня «Метагалактика ФА», г. Новосибирск, 9-10 марта 2013г., В.Сердюк</a:t>
            </a:r>
            <a:endParaRPr lang="ru-RU" sz="23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Мы стали Человеком Метагалактики</a:t>
            </a:r>
            <a:endParaRPr lang="ru-RU" sz="3200" dirty="0"/>
          </a:p>
        </p:txBody>
      </p:sp>
      <p:sp>
        <p:nvSpPr>
          <p:cNvPr id="3" name="Содержимое 2"/>
          <p:cNvSpPr>
            <a:spLocks noGrp="1"/>
          </p:cNvSpPr>
          <p:nvPr>
            <p:ph idx="1"/>
          </p:nvPr>
        </p:nvSpPr>
        <p:spPr/>
        <p:txBody>
          <a:bodyPr/>
          <a:lstStyle/>
          <a:p>
            <a:pPr algn="just"/>
            <a:r>
              <a:rPr lang="ru-RU" sz="2800" dirty="0" smtClean="0"/>
              <a:t>Мы впервые с вами ввели 32 вида Субъядерного Синтеза Огня в Метагалактике.</a:t>
            </a:r>
          </a:p>
          <a:p>
            <a:pPr algn="just"/>
            <a:r>
              <a:rPr lang="ru-RU" sz="2800" dirty="0" smtClean="0"/>
              <a:t>Это поворот истории Планеты в совершенно новый ракурс развития.</a:t>
            </a:r>
          </a:p>
          <a:p>
            <a:endParaRPr lang="ru-RU" dirty="0" smtClean="0"/>
          </a:p>
          <a:p>
            <a:pPr algn="just">
              <a:buNone/>
            </a:pPr>
            <a:r>
              <a:rPr lang="ru-RU" sz="1600" dirty="0" smtClean="0"/>
              <a:t>2-й Синтез Огня «Метагалактика ФА», г. Новосибирск, 9-10 марта 2013г., В.Сердюк</a:t>
            </a:r>
          </a:p>
          <a:p>
            <a:pPr>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atin typeface="Batang" pitchFamily="18" charset="-127"/>
                <a:ea typeface="Batang" pitchFamily="18" charset="-127"/>
              </a:rPr>
              <a:t>Процесс Воскрешения</a:t>
            </a:r>
            <a:endParaRPr lang="ru-RU" dirty="0"/>
          </a:p>
        </p:txBody>
      </p:sp>
      <p:sp>
        <p:nvSpPr>
          <p:cNvPr id="3" name="Содержимое 2"/>
          <p:cNvSpPr>
            <a:spLocks noGrp="1"/>
          </p:cNvSpPr>
          <p:nvPr>
            <p:ph idx="1"/>
          </p:nvPr>
        </p:nvSpPr>
        <p:spPr>
          <a:xfrm>
            <a:off x="457200" y="1600200"/>
            <a:ext cx="8229600" cy="4997152"/>
          </a:xfrm>
        </p:spPr>
        <p:txBody>
          <a:bodyPr>
            <a:normAutofit fontScale="70000" lnSpcReduction="20000"/>
          </a:bodyPr>
          <a:lstStyle/>
          <a:p>
            <a:pPr algn="just"/>
            <a:r>
              <a:rPr lang="ru-RU" b="1" dirty="0" smtClean="0"/>
              <a:t>Третий процесс — Пробуждение. По 5-ой расе это принадлежит Будде, но по 6-ой расе этот процесс принадлежит Изначально Вышестоящему </a:t>
            </a:r>
            <a:r>
              <a:rPr lang="ru-RU" b="1" dirty="0" err="1" smtClean="0"/>
              <a:t>Майтрейе</a:t>
            </a:r>
            <a:r>
              <a:rPr lang="ru-RU" b="1" dirty="0" smtClean="0"/>
              <a:t>. </a:t>
            </a:r>
            <a:r>
              <a:rPr lang="ru-RU" b="1" dirty="0" err="1" smtClean="0"/>
              <a:t>Майтрейя</a:t>
            </a:r>
            <a:r>
              <a:rPr lang="ru-RU" b="1" dirty="0" smtClean="0"/>
              <a:t> — это Будда грядущего в переводе с буддийского языка. А Будда грядущего — это тот, кто пробуждает для грядущего. И когда мы идём в проявления, в </a:t>
            </a:r>
            <a:r>
              <a:rPr lang="ru-RU" b="1" dirty="0" err="1" smtClean="0"/>
              <a:t>проявленности</a:t>
            </a:r>
            <a:r>
              <a:rPr lang="ru-RU" b="1" dirty="0" smtClean="0"/>
              <a:t>, для большинства из нас это </a:t>
            </a:r>
            <a:r>
              <a:rPr lang="ru-RU" b="1" dirty="0" smtClean="0"/>
              <a:t>грядущее</a:t>
            </a:r>
            <a:r>
              <a:rPr lang="ru-RU" b="1" dirty="0" smtClean="0"/>
              <a:t>. То </a:t>
            </a:r>
            <a:r>
              <a:rPr lang="ru-RU" b="1" dirty="0" smtClean="0"/>
              <a:t>есть, более </a:t>
            </a:r>
            <a:r>
              <a:rPr lang="ru-RU" b="1" dirty="0" smtClean="0"/>
              <a:t>высокое явление </a:t>
            </a:r>
            <a:r>
              <a:rPr lang="ru-RU" b="1" dirty="0" smtClean="0"/>
              <a:t>жизни.</a:t>
            </a:r>
            <a:endParaRPr lang="ru-RU" b="1" dirty="0" smtClean="0"/>
          </a:p>
          <a:p>
            <a:pPr algn="just"/>
            <a:r>
              <a:rPr lang="ru-RU" b="1" dirty="0" smtClean="0"/>
              <a:t>И </a:t>
            </a:r>
            <a:r>
              <a:rPr lang="ru-RU" b="1" dirty="0" smtClean="0"/>
              <a:t>четвёртый </a:t>
            </a:r>
            <a:r>
              <a:rPr lang="ru-RU" b="1" dirty="0" smtClean="0"/>
              <a:t>вариант. За </a:t>
            </a:r>
            <a:r>
              <a:rPr lang="ru-RU" b="1" dirty="0" smtClean="0"/>
              <a:t>Пробуждением идёт </a:t>
            </a:r>
            <a:r>
              <a:rPr lang="ru-RU" b="1" dirty="0" smtClean="0"/>
              <a:t>Воскрешение</a:t>
            </a:r>
            <a:r>
              <a:rPr lang="ru-RU" b="1" dirty="0" smtClean="0"/>
              <a:t>. И Воскрешением занимается Изначально Вышестоящий </a:t>
            </a:r>
            <a:r>
              <a:rPr lang="ru-RU" b="1" dirty="0" err="1" smtClean="0"/>
              <a:t>Аватар</a:t>
            </a:r>
            <a:r>
              <a:rPr lang="ru-RU" b="1" dirty="0" smtClean="0"/>
              <a:t>. </a:t>
            </a:r>
            <a:endParaRPr lang="ru-RU" b="1" dirty="0" smtClean="0"/>
          </a:p>
          <a:p>
            <a:pPr algn="just"/>
            <a:r>
              <a:rPr lang="ru-RU" b="1" dirty="0" smtClean="0"/>
              <a:t>…пришёл </a:t>
            </a:r>
            <a:r>
              <a:rPr lang="ru-RU" b="1" dirty="0" err="1" smtClean="0"/>
              <a:t>Аватар</a:t>
            </a:r>
            <a:r>
              <a:rPr lang="ru-RU" b="1" dirty="0" smtClean="0"/>
              <a:t> Синтеза и что нам сделал — Воскрешал к присутствиям в Метагалактике. То есть из праха земного мы получили жизнь </a:t>
            </a:r>
            <a:r>
              <a:rPr lang="ru-RU" b="1" dirty="0" smtClean="0"/>
              <a:t>Метагалактическую.</a:t>
            </a:r>
          </a:p>
          <a:p>
            <a:pPr algn="just">
              <a:buNone/>
            </a:pPr>
            <a:endParaRPr lang="ru-RU" sz="2300" dirty="0" smtClean="0"/>
          </a:p>
          <a:p>
            <a:pPr algn="just">
              <a:buNone/>
            </a:pPr>
            <a:r>
              <a:rPr lang="ru-RU" sz="2300" dirty="0" smtClean="0"/>
              <a:t>05-06 </a:t>
            </a:r>
            <a:r>
              <a:rPr lang="ru-RU" sz="2300" dirty="0" smtClean="0"/>
              <a:t>января 2013 г., ДИВО 24 Проявления Иркутск, </a:t>
            </a:r>
            <a:r>
              <a:rPr lang="ru-RU" sz="2300" b="1" dirty="0" smtClean="0"/>
              <a:t>22 Синтез Огня</a:t>
            </a:r>
            <a:r>
              <a:rPr lang="ru-RU" sz="2300" dirty="0" smtClean="0"/>
              <a:t> </a:t>
            </a:r>
            <a:r>
              <a:rPr lang="ru-RU" sz="2300" b="1" dirty="0" smtClean="0"/>
              <a:t>«ИВ Всевышний».</a:t>
            </a:r>
            <a:r>
              <a:rPr lang="ru-RU" sz="2300" dirty="0" smtClean="0"/>
              <a:t> </a:t>
            </a:r>
            <a:r>
              <a:rPr lang="ru-RU" sz="2300" b="1" dirty="0" smtClean="0"/>
              <a:t>Соображение</a:t>
            </a:r>
            <a:r>
              <a:rPr lang="ru-RU" sz="2300" dirty="0" smtClean="0"/>
              <a:t>. Виталий Сердюк.</a:t>
            </a:r>
          </a:p>
          <a:p>
            <a:pPr algn="just">
              <a:buNone/>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Процесс Воскрешения</a:t>
            </a:r>
            <a:endParaRPr lang="ru-RU" sz="3200" dirty="0"/>
          </a:p>
        </p:txBody>
      </p:sp>
      <p:sp>
        <p:nvSpPr>
          <p:cNvPr id="3" name="Содержимое 2"/>
          <p:cNvSpPr>
            <a:spLocks noGrp="1"/>
          </p:cNvSpPr>
          <p:nvPr>
            <p:ph idx="1"/>
          </p:nvPr>
        </p:nvSpPr>
        <p:spPr/>
        <p:txBody>
          <a:bodyPr>
            <a:normAutofit fontScale="62500" lnSpcReduction="20000"/>
          </a:bodyPr>
          <a:lstStyle/>
          <a:p>
            <a:pPr algn="just"/>
            <a:r>
              <a:rPr lang="ru-RU" b="1" dirty="0" smtClean="0"/>
              <a:t>Чтоб </a:t>
            </a:r>
            <a:r>
              <a:rPr lang="ru-RU" b="1" dirty="0" smtClean="0"/>
              <a:t>из этого праха Воскреснуть в Метагалактике, надо </a:t>
            </a:r>
            <a:r>
              <a:rPr lang="ru-RU" b="1" dirty="0" err="1" smtClean="0"/>
              <a:t>Воскреситься</a:t>
            </a:r>
            <a:r>
              <a:rPr lang="ru-RU" b="1" dirty="0" smtClean="0"/>
              <a:t>.</a:t>
            </a:r>
          </a:p>
          <a:p>
            <a:pPr algn="just"/>
            <a:r>
              <a:rPr lang="ru-RU" b="1" dirty="0" err="1" smtClean="0"/>
              <a:t>Аватар</a:t>
            </a:r>
            <a:r>
              <a:rPr lang="ru-RU" b="1" dirty="0" smtClean="0"/>
              <a:t>, он нас из </a:t>
            </a:r>
            <a:r>
              <a:rPr lang="ru-RU" b="1" dirty="0" err="1" smtClean="0"/>
              <a:t>микробно-прахового</a:t>
            </a:r>
            <a:r>
              <a:rPr lang="ru-RU" b="1" dirty="0" smtClean="0"/>
              <a:t> </a:t>
            </a:r>
            <a:r>
              <a:rPr lang="ru-RU" b="1" dirty="0" smtClean="0"/>
              <a:t>состояния начал в Метагалактике Воскрешать в человеческое состояние</a:t>
            </a:r>
            <a:r>
              <a:rPr lang="ru-RU" b="1" dirty="0" smtClean="0"/>
              <a:t>. </a:t>
            </a:r>
          </a:p>
          <a:p>
            <a:pPr algn="just"/>
            <a:r>
              <a:rPr lang="ru-RU" b="1" dirty="0" smtClean="0"/>
              <a:t>Поэтому </a:t>
            </a:r>
            <a:r>
              <a:rPr lang="ru-RU" b="1" dirty="0" smtClean="0"/>
              <a:t>нужно было стяжать 16-рицы на каждом присутствии, чтобы наш </a:t>
            </a:r>
            <a:r>
              <a:rPr lang="ru-RU" b="1" dirty="0" err="1" smtClean="0"/>
              <a:t>праховый</a:t>
            </a:r>
            <a:r>
              <a:rPr lang="ru-RU" b="1" dirty="0" smtClean="0"/>
              <a:t> физический вариант вырос в 16-ричную или ФА-16-ричную жизнь Метагалактики. </a:t>
            </a:r>
            <a:endParaRPr lang="ru-RU" b="1" dirty="0" smtClean="0"/>
          </a:p>
          <a:p>
            <a:pPr algn="just"/>
            <a:r>
              <a:rPr lang="ru-RU" b="1" dirty="0" smtClean="0"/>
              <a:t>Этот </a:t>
            </a:r>
            <a:r>
              <a:rPr lang="ru-RU" b="1" dirty="0" smtClean="0"/>
              <a:t>процесс называется Воскрешением — переходом из этой мелкой жизни в ту большую </a:t>
            </a:r>
            <a:r>
              <a:rPr lang="ru-RU" b="1" dirty="0" smtClean="0"/>
              <a:t>присутственно-метагалактическую.</a:t>
            </a:r>
          </a:p>
          <a:p>
            <a:pPr algn="just"/>
            <a:r>
              <a:rPr lang="ru-RU" b="1" dirty="0" smtClean="0"/>
              <a:t>А сейчас с вами, в последней практике сегодня, мы вообще переходили из нашей большой </a:t>
            </a:r>
            <a:r>
              <a:rPr lang="ru-RU" b="1" dirty="0" err="1" smtClean="0"/>
              <a:t>присутственности</a:t>
            </a:r>
            <a:r>
              <a:rPr lang="ru-RU" b="1" dirty="0" smtClean="0"/>
              <a:t> в </a:t>
            </a:r>
            <a:r>
              <a:rPr lang="ru-RU" b="1" dirty="0" smtClean="0"/>
              <a:t>гигантскую </a:t>
            </a:r>
            <a:r>
              <a:rPr lang="ru-RU" b="1" dirty="0" smtClean="0"/>
              <a:t>Изначально Вышестоящую проявленную </a:t>
            </a:r>
            <a:r>
              <a:rPr lang="ru-RU" b="1" dirty="0" smtClean="0"/>
              <a:t>жизнь.</a:t>
            </a:r>
          </a:p>
          <a:p>
            <a:pPr algn="just"/>
            <a:r>
              <a:rPr lang="ru-RU" b="1" dirty="0" smtClean="0"/>
              <a:t>Но мы уже были не прахом, а вполне реальным Человеком, но всего лишь второго проявления. А стяжали жизнь шестидесяти </a:t>
            </a:r>
            <a:r>
              <a:rPr lang="ru-RU" b="1" dirty="0" smtClean="0"/>
              <a:t>четырёх.</a:t>
            </a:r>
          </a:p>
          <a:p>
            <a:pPr algn="just">
              <a:buNone/>
            </a:pPr>
            <a:endParaRPr lang="ru-RU" sz="2600" dirty="0" smtClean="0"/>
          </a:p>
          <a:p>
            <a:pPr algn="just">
              <a:buNone/>
            </a:pPr>
            <a:r>
              <a:rPr lang="ru-RU" sz="2600" dirty="0" smtClean="0"/>
              <a:t>05-06 </a:t>
            </a:r>
            <a:r>
              <a:rPr lang="ru-RU" sz="2600" dirty="0" smtClean="0"/>
              <a:t>января 2013 г., ДИВО 24 Проявления Иркутск, </a:t>
            </a:r>
            <a:r>
              <a:rPr lang="ru-RU" sz="2600" b="1" dirty="0" smtClean="0"/>
              <a:t>22 Синтез Огня</a:t>
            </a:r>
            <a:r>
              <a:rPr lang="ru-RU" sz="2600" dirty="0" smtClean="0"/>
              <a:t> </a:t>
            </a:r>
            <a:r>
              <a:rPr lang="ru-RU" sz="2600" b="1" dirty="0" smtClean="0"/>
              <a:t>«ИВ Всевышний».</a:t>
            </a:r>
            <a:r>
              <a:rPr lang="ru-RU" sz="2600" dirty="0" smtClean="0"/>
              <a:t> </a:t>
            </a:r>
            <a:r>
              <a:rPr lang="ru-RU" sz="2600" b="1" dirty="0" smtClean="0"/>
              <a:t>Соображение</a:t>
            </a:r>
            <a:r>
              <a:rPr lang="ru-RU" sz="2600" dirty="0" smtClean="0"/>
              <a:t>. Виталий Сердюк.</a:t>
            </a:r>
          </a:p>
          <a:p>
            <a:pPr algn="just">
              <a:buNone/>
            </a:pPr>
            <a:endParaRPr lang="ru-RU"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b="1" dirty="0" smtClean="0">
                <a:latin typeface="Batang" pitchFamily="18" charset="-127"/>
                <a:ea typeface="Batang" pitchFamily="18" charset="-127"/>
              </a:rPr>
              <a:t>Процесс Воскрешения</a:t>
            </a:r>
            <a:endParaRPr lang="ru-RU" sz="3200" dirty="0"/>
          </a:p>
        </p:txBody>
      </p:sp>
      <p:sp>
        <p:nvSpPr>
          <p:cNvPr id="3" name="Содержимое 2"/>
          <p:cNvSpPr>
            <a:spLocks noGrp="1"/>
          </p:cNvSpPr>
          <p:nvPr>
            <p:ph idx="1"/>
          </p:nvPr>
        </p:nvSpPr>
        <p:spPr/>
        <p:txBody>
          <a:bodyPr>
            <a:normAutofit fontScale="70000" lnSpcReduction="20000"/>
          </a:bodyPr>
          <a:lstStyle/>
          <a:p>
            <a:pPr algn="just"/>
            <a:r>
              <a:rPr lang="ru-RU" b="1" dirty="0" smtClean="0"/>
              <a:t>Как это произошло? </a:t>
            </a:r>
            <a:endParaRPr lang="ru-RU" b="1" dirty="0" smtClean="0"/>
          </a:p>
          <a:p>
            <a:pPr algn="just"/>
            <a:r>
              <a:rPr lang="ru-RU" b="1" dirty="0" smtClean="0"/>
              <a:t>Отец </a:t>
            </a:r>
            <a:r>
              <a:rPr lang="ru-RU" b="1" dirty="0" smtClean="0"/>
              <a:t>нас насытил Огнём, Духом, Светом, </a:t>
            </a:r>
            <a:r>
              <a:rPr lang="ru-RU" b="1" dirty="0" err="1" smtClean="0"/>
              <a:t>недос</a:t>
            </a:r>
            <a:r>
              <a:rPr lang="ru-RU" b="1" dirty="0" smtClean="0"/>
              <a:t> </a:t>
            </a:r>
            <a:r>
              <a:rPr lang="ru-RU" b="1" dirty="0" err="1" smtClean="0"/>
              <a:t>тупным</a:t>
            </a:r>
            <a:r>
              <a:rPr lang="ru-RU" b="1" dirty="0" smtClean="0"/>
              <a:t> нам. Это </a:t>
            </a:r>
            <a:r>
              <a:rPr lang="ru-RU" b="1" dirty="0" err="1" smtClean="0"/>
              <a:t>компактифицировалось</a:t>
            </a:r>
            <a:r>
              <a:rPr lang="ru-RU" b="1" dirty="0" smtClean="0"/>
              <a:t> в огненные мировые тела, вошло в физическое тело, и физическое тело, как самое мощное, преобразилось в новое состояние. Теперь, нарабатывая это состояние, мы это Воскрешение подтвердили — начнём жить проявлениями. Вот этим процессом занимается </a:t>
            </a:r>
            <a:r>
              <a:rPr lang="ru-RU" b="1" dirty="0" err="1" smtClean="0"/>
              <a:t>Аватар</a:t>
            </a:r>
            <a:r>
              <a:rPr lang="ru-RU" b="1" dirty="0" smtClean="0"/>
              <a:t>. Специфика </a:t>
            </a:r>
            <a:r>
              <a:rPr lang="ru-RU" b="1" dirty="0" err="1" smtClean="0"/>
              <a:t>Аватара</a:t>
            </a:r>
            <a:r>
              <a:rPr lang="ru-RU" b="1" dirty="0" smtClean="0"/>
              <a:t> — это Изначально Вышестоящий Человек. Поэтому в практике вы слышали, что мы возжигаемся </a:t>
            </a:r>
            <a:r>
              <a:rPr lang="ru-RU" b="1" dirty="0" err="1" smtClean="0"/>
              <a:t>эталонностью</a:t>
            </a:r>
            <a:r>
              <a:rPr lang="ru-RU" b="1" dirty="0" smtClean="0"/>
              <a:t> Изначально Вышестоящего Человека. Мы как бы углубили </a:t>
            </a:r>
            <a:r>
              <a:rPr lang="ru-RU" b="1" dirty="0" err="1" smtClean="0"/>
              <a:t>Аватарский</a:t>
            </a:r>
            <a:r>
              <a:rPr lang="ru-RU" b="1" dirty="0" smtClean="0"/>
              <a:t> процесс Воскрешения с сегодняшнего дня</a:t>
            </a:r>
            <a:r>
              <a:rPr lang="ru-RU" dirty="0" smtClean="0"/>
              <a:t>.</a:t>
            </a:r>
          </a:p>
          <a:p>
            <a:pPr algn="just">
              <a:buNone/>
            </a:pPr>
            <a:endParaRPr lang="ru-RU" sz="2300" dirty="0" smtClean="0"/>
          </a:p>
          <a:p>
            <a:pPr algn="just">
              <a:buNone/>
            </a:pPr>
            <a:r>
              <a:rPr lang="ru-RU" sz="2300" dirty="0" smtClean="0"/>
              <a:t>05-06 </a:t>
            </a:r>
            <a:r>
              <a:rPr lang="ru-RU" sz="2300" dirty="0" smtClean="0"/>
              <a:t>января 2013 г., ДИВО 24 Проявления Иркутск, </a:t>
            </a:r>
            <a:r>
              <a:rPr lang="ru-RU" sz="2300" b="1" dirty="0" smtClean="0"/>
              <a:t>22 Синтез Огня</a:t>
            </a:r>
            <a:r>
              <a:rPr lang="ru-RU" sz="2300" dirty="0" smtClean="0"/>
              <a:t> </a:t>
            </a:r>
            <a:r>
              <a:rPr lang="ru-RU" sz="2300" b="1" dirty="0" smtClean="0"/>
              <a:t>«ИВ Всевышний».</a:t>
            </a:r>
            <a:r>
              <a:rPr lang="ru-RU" sz="2300" dirty="0" smtClean="0"/>
              <a:t> </a:t>
            </a:r>
            <a:r>
              <a:rPr lang="ru-RU" sz="2300" b="1" dirty="0" smtClean="0"/>
              <a:t>Соображение</a:t>
            </a:r>
            <a:r>
              <a:rPr lang="ru-RU" sz="2300" dirty="0" smtClean="0"/>
              <a:t>. Виталий Сердюк.</a:t>
            </a:r>
          </a:p>
          <a:p>
            <a:pPr algn="just">
              <a:buNone/>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Христос учил воскресать</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a:xfrm>
            <a:off x="457200" y="1600200"/>
            <a:ext cx="8229600" cy="4997152"/>
          </a:xfrm>
        </p:spPr>
        <p:txBody>
          <a:bodyPr>
            <a:normAutofit fontScale="92500" lnSpcReduction="20000"/>
          </a:bodyPr>
          <a:lstStyle/>
          <a:p>
            <a:r>
              <a:rPr lang="ru-RU" dirty="0" smtClean="0"/>
              <a:t>Чему нас учил Иисус? Воскресать! </a:t>
            </a:r>
          </a:p>
          <a:p>
            <a:pPr algn="just"/>
            <a:r>
              <a:rPr lang="ru-RU" dirty="0" smtClean="0"/>
              <a:t>Он учил нас не на кресте висеть – это мы сами сможем: каждого повесить и с удовольствием распять – словом, делом, взглядом, – это легко у нас. </a:t>
            </a:r>
            <a:endParaRPr lang="ru-RU" dirty="0" smtClean="0"/>
          </a:p>
          <a:p>
            <a:pPr algn="just"/>
            <a:r>
              <a:rPr lang="ru-RU" dirty="0" smtClean="0"/>
              <a:t>А </a:t>
            </a:r>
            <a:r>
              <a:rPr lang="ru-RU" dirty="0" smtClean="0"/>
              <a:t>вот восстановиться после этого, Воскреснуть, преобразиться, взойти, вдохновиться – вот это самое сложное. </a:t>
            </a:r>
            <a:endParaRPr lang="ru-RU" dirty="0" smtClean="0"/>
          </a:p>
          <a:p>
            <a:pPr algn="just"/>
            <a:r>
              <a:rPr lang="ru-RU" dirty="0" smtClean="0"/>
              <a:t>Самое </a:t>
            </a:r>
            <a:r>
              <a:rPr lang="ru-RU" dirty="0" smtClean="0"/>
              <a:t>сложное – не на кресте, а после креста</a:t>
            </a:r>
            <a:r>
              <a:rPr lang="ru-RU" dirty="0" smtClean="0"/>
              <a:t>.</a:t>
            </a:r>
          </a:p>
          <a:p>
            <a:pPr algn="just">
              <a:buNone/>
            </a:pPr>
            <a:endParaRPr lang="ru-RU" sz="1700" i="1" dirty="0" smtClean="0"/>
          </a:p>
          <a:p>
            <a:pPr algn="just">
              <a:buNone/>
            </a:pPr>
            <a:r>
              <a:rPr lang="ru-RU" sz="1700" i="1" dirty="0" smtClean="0"/>
              <a:t>26 </a:t>
            </a:r>
            <a:r>
              <a:rPr lang="ru-RU" sz="1700" i="1" dirty="0" smtClean="0"/>
              <a:t>Синтез Огня «ИВ Христос», ДИВО 14 Про Балтии, В. Сердюк, 19-20 января 2013 года</a:t>
            </a:r>
            <a:endParaRPr lang="ru-RU" sz="1700" dirty="0" smtClean="0"/>
          </a:p>
          <a:p>
            <a:pPr algn="just">
              <a:buNone/>
            </a:pPr>
            <a:r>
              <a:rPr lang="ru-RU" dirty="0" smtClean="0"/>
              <a:t> </a:t>
            </a:r>
          </a:p>
          <a:p>
            <a:pPr algn="just"/>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Batang" pitchFamily="18" charset="-127"/>
                <a:ea typeface="Batang" pitchFamily="18" charset="-127"/>
              </a:rPr>
              <a:t>Огонь становится материей</a:t>
            </a:r>
            <a:endParaRPr lang="ru-RU" sz="3200" b="1" dirty="0">
              <a:latin typeface="Batang" pitchFamily="18" charset="-127"/>
              <a:ea typeface="Batang" pitchFamily="18" charset="-127"/>
            </a:endParaRPr>
          </a:p>
        </p:txBody>
      </p:sp>
      <p:sp>
        <p:nvSpPr>
          <p:cNvPr id="3" name="Содержимое 2"/>
          <p:cNvSpPr>
            <a:spLocks noGrp="1"/>
          </p:cNvSpPr>
          <p:nvPr>
            <p:ph idx="1"/>
          </p:nvPr>
        </p:nvSpPr>
        <p:spPr/>
        <p:txBody>
          <a:bodyPr>
            <a:normAutofit fontScale="85000" lnSpcReduction="20000"/>
          </a:bodyPr>
          <a:lstStyle/>
          <a:p>
            <a:pPr algn="just"/>
            <a:r>
              <a:rPr lang="ru-RU" dirty="0" smtClean="0"/>
              <a:t>Эпоха Огня, Огонь становится материей, вокруг нас будет стоять Огонь. </a:t>
            </a:r>
          </a:p>
          <a:p>
            <a:pPr algn="just"/>
            <a:r>
              <a:rPr lang="ru-RU" dirty="0" smtClean="0"/>
              <a:t>Ипостаси Основ. Кто идёт глубже всех, дальше всех? Отец. Отец – это 1-е проявление, Мать – 2-е проявление, внимание, Мать – 2-е проявление, Метагалактика. Сын – Иерархия, 3-е проявление Универсума, а Дочь – 4-е проявление. А Отец живёт чем? Огнём. </a:t>
            </a:r>
          </a:p>
          <a:p>
            <a:pPr algn="just"/>
            <a:r>
              <a:rPr lang="ru-RU" dirty="0" smtClean="0"/>
              <a:t>Три месяца Планета будет усваивать наш субъядерный Огонь восьми дней стяжаний и Воскрешения.</a:t>
            </a:r>
          </a:p>
          <a:p>
            <a:pPr algn="just">
              <a:buNone/>
            </a:pPr>
            <a:r>
              <a:rPr lang="ru-RU" sz="2100" i="1" dirty="0" smtClean="0"/>
              <a:t>26 Синтез Огня «ИВ Христос», ДИВО 14 Про Балтии, В. Сердюк, 19-20 января 2013 года</a:t>
            </a:r>
            <a:endParaRPr lang="ru-RU" sz="2100" dirty="0" smtClean="0"/>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TotalTime>
  <Words>1497</Words>
  <Application>Microsoft Office PowerPoint</Application>
  <PresentationFormat>Экран (4:3)</PresentationFormat>
  <Paragraphs>266</Paragraphs>
  <Slides>41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41</vt:i4>
      </vt:variant>
    </vt:vector>
  </HeadingPairs>
  <TitlesOfParts>
    <vt:vector size="42" baseType="lpstr">
      <vt:lpstr>Тема Office</vt:lpstr>
      <vt:lpstr>ВОСКРЕШЕНИЕ ЧЕЛОВЕКА ИЗНАЧАЛЬНОЙ МЕТАГАЛАКТИКОЙ 7 января 2013 года</vt:lpstr>
      <vt:lpstr> Воскрешение 7 января 2013г.  </vt:lpstr>
      <vt:lpstr>Процесс Воскрешения</vt:lpstr>
      <vt:lpstr>О четырёх процессах и принципе Воскрешения</vt:lpstr>
      <vt:lpstr>Процесс Воскрешения</vt:lpstr>
      <vt:lpstr>Процесс Воскрешения</vt:lpstr>
      <vt:lpstr>Процесс Воскрешения</vt:lpstr>
      <vt:lpstr>Христос учил воскресать</vt:lpstr>
      <vt:lpstr>Огонь становится материей</vt:lpstr>
      <vt:lpstr>Путь к Воскрешению</vt:lpstr>
      <vt:lpstr>Путь к Воскрешению</vt:lpstr>
      <vt:lpstr>Путь к Воскрешению</vt:lpstr>
      <vt:lpstr>Путь  Изначально Вышестоящего Христа</vt:lpstr>
      <vt:lpstr>Путь  Изначально Вышестоящего Христа</vt:lpstr>
      <vt:lpstr>Путь  Изначально Вышестоящего Христа</vt:lpstr>
      <vt:lpstr>Материя  Изначально ВышестоящейМетагалактики</vt:lpstr>
      <vt:lpstr>Новый Источник Света –  начало 6-й расы</vt:lpstr>
      <vt:lpstr>Новый Источник Света –  начало 6-й расы</vt:lpstr>
      <vt:lpstr>Путь Сына</vt:lpstr>
      <vt:lpstr>Путь Сына</vt:lpstr>
      <vt:lpstr>Путь Сына</vt:lpstr>
      <vt:lpstr>Путь Сына</vt:lpstr>
      <vt:lpstr>Путь Сына</vt:lpstr>
      <vt:lpstr>Путь Христа и Путь Сына</vt:lpstr>
      <vt:lpstr>Путь Христа и Путь Сына</vt:lpstr>
      <vt:lpstr>О вхождении в Истину Новым Светом Изначально Вышестоящей Метагалактики</vt:lpstr>
      <vt:lpstr>О вхождении в Истину Новым Светом Изначально Вышестоящей Метагалактики</vt:lpstr>
      <vt:lpstr>О вхождении в Истину Новым Светом Изначально Вышестоящей Метагалактики</vt:lpstr>
      <vt:lpstr>О вхождении в Истину Новым Светом Изначально Вышестоящей Метагалактики</vt:lpstr>
      <vt:lpstr>Путь Огня и Материи</vt:lpstr>
      <vt:lpstr>Путь Огня и Материи</vt:lpstr>
      <vt:lpstr>Огнематерия</vt:lpstr>
      <vt:lpstr>Прямой Свет  Изначально Вышестоящего Отца</vt:lpstr>
      <vt:lpstr>Прямой Свет  Изначально Вышестоящего Отца</vt:lpstr>
      <vt:lpstr>Прямой Свет  Изначально Вышестоящего Отца</vt:lpstr>
      <vt:lpstr>Прямой Свет  Изначально Вышестоящего Отца</vt:lpstr>
      <vt:lpstr>Проект 6 расы </vt:lpstr>
      <vt:lpstr>Проект 6 расы </vt:lpstr>
      <vt:lpstr>Воля  Изначально Вышестоящего Отца</vt:lpstr>
      <vt:lpstr>Мы стали Человеком Метагалактики</vt:lpstr>
      <vt:lpstr>Мы стали Человеком Метагалактики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Марина</dc:creator>
  <cp:lastModifiedBy>Марина</cp:lastModifiedBy>
  <cp:revision>45</cp:revision>
  <dcterms:created xsi:type="dcterms:W3CDTF">2016-01-05T20:24:17Z</dcterms:created>
  <dcterms:modified xsi:type="dcterms:W3CDTF">2016-01-06T21:37:54Z</dcterms:modified>
</cp:coreProperties>
</file>